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96" r:id="rId5"/>
    <p:sldId id="297" r:id="rId6"/>
    <p:sldId id="29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12192000" cy="6858000"/>
  <p:embeddedFontLst>
    <p:embeddedFont>
      <p:font typeface="WSITDK+TradeGothicLTStd-Bd2" panose="020B0600070205080204"/>
      <p:regular r:id="rId43"/>
    </p:embeddedFont>
    <p:embeddedFont>
      <p:font typeface="WTSGVH+TradeGothicLTStd-Bd2" panose="020B0600070205080204"/>
      <p:regular r:id="rId44"/>
    </p:embeddedFont>
    <p:embeddedFont>
      <p:font typeface="POIWBC+TradeGothicLTStd-Bd2" panose="020B0600070205080204"/>
      <p:regular r:id="rId45"/>
    </p:embeddedFont>
    <p:embeddedFont>
      <p:font typeface="RHVTNM+TradeGothicLTStd" panose="020B0600070205080204"/>
      <p:regular r:id="rId46"/>
    </p:embeddedFont>
    <p:embeddedFont>
      <p:font typeface="NNGQNT+TradeGothicLTStd-Bd2" panose="020B0600070205080204"/>
      <p:regular r:id="rId47"/>
    </p:embeddedFont>
    <p:embeddedFont>
      <p:font typeface="TTOSDC+TradeGothicLTStd" panose="020B0600070205080204"/>
      <p:regular r:id="rId48"/>
    </p:embeddedFont>
    <p:embeddedFont>
      <p:font typeface="MOMPHC+TradeGothicLTStd" panose="020B0600070205080204"/>
      <p:regular r:id="rId49"/>
    </p:embeddedFont>
    <p:embeddedFont>
      <p:font typeface="HRMCKQ+CambriaMath" panose="020B0600070205080204"/>
      <p:regular r:id="rId50"/>
    </p:embeddedFont>
    <p:embeddedFont>
      <p:font typeface="JMEWSA+TradeGothicLTStd-Bd2" panose="020B0600070205080204"/>
      <p:regular r:id="rId51"/>
    </p:embeddedFont>
    <p:embeddedFont>
      <p:font typeface="VCWVNF+CambriaMath" panose="020B0600070205080204"/>
      <p:regular r:id="rId52"/>
    </p:embeddedFont>
    <p:embeddedFont>
      <p:font typeface="OFLFTC+TradeGothicLTStd-Bd2" panose="020B0600070205080204"/>
      <p:regular r:id="rId53"/>
    </p:embeddedFont>
    <p:embeddedFont>
      <p:font typeface="TCILLH+TradeGothicLTStd-Bd2" panose="020B0600070205080204"/>
      <p:regular r:id="rId54"/>
    </p:embeddedFont>
    <p:embeddedFont>
      <p:font typeface="UWKTLK+CambriaMath" panose="020B0600070205080204"/>
      <p:regular r:id="rId55"/>
    </p:embeddedFont>
    <p:embeddedFont>
      <p:font typeface="FULHHT+CambriaMath" panose="020B0600070205080204"/>
      <p:regular r:id="rId56"/>
    </p:embeddedFont>
    <p:embeddedFont>
      <p:font typeface="MPURFD+TradeGothicLTStd" panose="020B0600070205080204"/>
      <p:regular r:id="rId57"/>
    </p:embeddedFont>
    <p:embeddedFont>
      <p:font typeface="AUDIOR+TradeGothicLTStd" panose="020B0600070205080204"/>
      <p:regular r:id="rId58"/>
    </p:embeddedFont>
    <p:embeddedFont>
      <p:font typeface="GJTRCK+CambriaMath" panose="020B0600070205080204"/>
      <p:regular r:id="rId59"/>
    </p:embeddedFont>
    <p:embeddedFont>
      <p:font typeface="HQEPEJ+CambriaMath" panose="020B0600070205080204"/>
      <p:regular r:id="rId60"/>
    </p:embeddedFont>
    <p:embeddedFont>
      <p:font typeface="JIKLDS+TradeGothicLTStd" panose="020B0600070205080204"/>
      <p:regular r:id="rId61"/>
    </p:embeddedFont>
    <p:embeddedFont>
      <p:font typeface="HERJBB+TradeGothicLTStd" panose="020B0600070205080204"/>
      <p:regular r:id="rId62"/>
    </p:embeddedFont>
    <p:embeddedFont>
      <p:font typeface="IOJKKS+TradeGothicLTStd-Bd2" panose="020B0600070205080204"/>
      <p:regular r:id="rId63"/>
    </p:embeddedFont>
    <p:embeddedFont>
      <p:font typeface="MTEJTP+CambriaMath" panose="020B0600070205080204"/>
      <p:regular r:id="rId64"/>
    </p:embeddedFont>
    <p:embeddedFont>
      <p:font typeface="KVAJJK+ArialMT" panose="020B0600070205080204"/>
      <p:regular r:id="rId65"/>
    </p:embeddedFont>
    <p:embeddedFont>
      <p:font typeface="SGSHMT+TradeGothicLTStd-Bd2" panose="020B0600070205080204"/>
      <p:regular r:id="rId66"/>
    </p:embeddedFont>
    <p:embeddedFont>
      <p:font typeface="NPMNIE+TradeGothicLTStd-Bd2" panose="020B0600070205080204"/>
      <p:regular r:id="rId67"/>
    </p:embeddedFont>
    <p:embeddedFont>
      <p:font typeface="DSRGPP+TradeGothicLTStd-Bd2" panose="020B0600070205080204"/>
      <p:regular r:id="rId68"/>
    </p:embeddedFont>
    <p:embeddedFont>
      <p:font typeface="ABMFEM+TradeGothicLTStd-Bold" panose="020B0600070205080204"/>
      <p:regular r:id="rId69"/>
    </p:embeddedFont>
    <p:embeddedFont>
      <p:font typeface="QVCMCG+CambriaMath" panose="020B0600070205080204"/>
      <p:regular r:id="rId70"/>
    </p:embeddedFont>
    <p:embeddedFont>
      <p:font typeface="AFRWUA+CambriaMath" panose="020B0600070205080204"/>
      <p:regular r:id="rId71"/>
    </p:embeddedFont>
    <p:embeddedFont>
      <p:font typeface="DONFPG+TradeGothicLTStd" panose="020B0600070205080204"/>
      <p:regular r:id="rId72"/>
    </p:embeddedFont>
    <p:embeddedFont>
      <p:font typeface="DNHVIJ+TradeGothicLTStd-Bd2" panose="020B0600070205080204"/>
      <p:regular r:id="rId73"/>
    </p:embeddedFont>
    <p:embeddedFont>
      <p:font typeface="OCGISP+TradeGothicLTStd" panose="020B0600070205080204"/>
      <p:regular r:id="rId74"/>
    </p:embeddedFont>
    <p:embeddedFont>
      <p:font typeface="ONWHVR+CambriaMath" panose="020B0600070205080204"/>
      <p:regular r:id="rId75"/>
    </p:embeddedFont>
    <p:embeddedFont>
      <p:font typeface="OLTORG+TradeGothicLTStd" panose="020B0600070205080204"/>
      <p:regular r:id="rId76"/>
    </p:embeddedFont>
    <p:embeddedFont>
      <p:font typeface="CJMPLE+TradeGothicLTStd" panose="020B0600070205080204"/>
      <p:regular r:id="rId77"/>
    </p:embeddedFont>
    <p:embeddedFont>
      <p:font typeface="EIDSFV+TradeGothicLTStd-Bd2" panose="020B0600070205080204"/>
      <p:regular r:id="rId78"/>
    </p:embeddedFont>
    <p:embeddedFont>
      <p:font typeface="JMJKGB+TradeGothicLTStd" panose="020B0600070205080204"/>
      <p:regular r:id="rId79"/>
    </p:embeddedFont>
    <p:embeddedFont>
      <p:font typeface="IJAKNH+TradeGothicLTStd-Bd2" panose="020B0600070205080204"/>
      <p:regular r:id="rId80"/>
    </p:embeddedFont>
    <p:embeddedFont>
      <p:font typeface="OGNRPI+CambriaMath" panose="020B0600070205080204"/>
      <p:regular r:id="rId81"/>
    </p:embeddedFont>
    <p:embeddedFont>
      <p:font typeface="VNVLUO+CambriaMath" panose="020B0600070205080204"/>
      <p:regular r:id="rId82"/>
    </p:embeddedFont>
    <p:embeddedFont>
      <p:font typeface="VEJNSD+TradeGothicLTStd" panose="020B0600070205080204"/>
      <p:regular r:id="rId83"/>
    </p:embeddedFont>
    <p:embeddedFont>
      <p:font typeface="HNBCVC+TradeGothicLTStd" panose="020B0600070205080204"/>
      <p:regular r:id="rId84"/>
    </p:embeddedFont>
    <p:embeddedFont>
      <p:font typeface="RABGAG+TradeGothicLTStd" panose="020B0600070205080204"/>
      <p:regular r:id="rId85"/>
    </p:embeddedFont>
    <p:embeddedFont>
      <p:font typeface="GVHRKN+TradeGothicLTStd-Bd2" panose="020B0600070205080204"/>
      <p:regular r:id="rId86"/>
    </p:embeddedFont>
    <p:embeddedFont>
      <p:font typeface="DQCAIO+CambriaMath" panose="020B0600070205080204"/>
      <p:regular r:id="rId87"/>
    </p:embeddedFont>
    <p:embeddedFont>
      <p:font typeface="NCADLF+TradeGothicLTStd" panose="020B0600070205080204"/>
      <p:regular r:id="rId88"/>
    </p:embeddedFont>
    <p:embeddedFont>
      <p:font typeface="Cambria Math" panose="02040503050406030204" pitchFamily="18" charset="0"/>
      <p:regular r:id="rId89"/>
    </p:embeddedFont>
    <p:embeddedFont>
      <p:font typeface="ABASFK+CambriaMath" panose="020B0600070205080204"/>
      <p:regular r:id="rId90"/>
    </p:embeddedFont>
    <p:embeddedFont>
      <p:font typeface="MOADSD+TradeGothicLTStd" panose="020B0600070205080204"/>
      <p:regular r:id="rId91"/>
    </p:embeddedFont>
    <p:embeddedFont>
      <p:font typeface="LWQHLK+TradeGothicLTStd-Bd2" panose="020B0600070205080204"/>
      <p:regular r:id="rId92"/>
    </p:embeddedFont>
    <p:embeddedFont>
      <p:font typeface="AKHJEF+TradeGothicLTStd" panose="020B0600070205080204"/>
      <p:regular r:id="rId93"/>
    </p:embeddedFont>
    <p:embeddedFont>
      <p:font typeface="RDPBSM+TradeGothicLTStd-Bd2" panose="020B0600070205080204"/>
      <p:regular r:id="rId94"/>
    </p:embeddedFont>
    <p:embeddedFont>
      <p:font typeface="WBHQTG+TradeGothicLTStd" panose="020B0600070205080204"/>
      <p:regular r:id="rId95"/>
    </p:embeddedFont>
    <p:embeddedFont>
      <p:font typeface="WGHNFE+TradeGothicLTStd" panose="020B0600070205080204"/>
      <p:regular r:id="rId96"/>
    </p:embeddedFont>
    <p:embeddedFont>
      <p:font typeface="UGGMLA+CambriaMath" panose="020B0600070205080204"/>
      <p:regular r:id="rId97"/>
    </p:embeddedFont>
    <p:embeddedFont>
      <p:font typeface="HOBISD+TradeGothicLTStd" panose="020B0600070205080204"/>
      <p:regular r:id="rId98"/>
    </p:embeddedFont>
    <p:embeddedFont>
      <p:font typeface="DJVSHS+TradeGothicLTStd" panose="020B0600070205080204"/>
      <p:regular r:id="rId99"/>
    </p:embeddedFont>
    <p:embeddedFont>
      <p:font typeface="ESNITH+TradeGothicLTStd-Bd2" panose="020B0600070205080204"/>
      <p:regular r:id="rId100"/>
    </p:embeddedFont>
    <p:embeddedFont>
      <p:font typeface="AFPKRF+TradeGothicLTStd-Bd2" panose="020B0600070205080204"/>
      <p:regular r:id="rId101"/>
    </p:embeddedFont>
    <p:embeddedFont>
      <p:font typeface="NQKTDO+TradeGothicLTStd-Bd2" panose="020B0600070205080204"/>
      <p:regular r:id="rId102"/>
    </p:embeddedFont>
    <p:embeddedFont>
      <p:font typeface="CQFUAD+TradeGothicLTStd-Bd2" panose="020B0600070205080204"/>
      <p:regular r:id="rId103"/>
    </p:embeddedFont>
    <p:embeddedFont>
      <p:font typeface="LQQOKF+CambriaMath" panose="020B0600070205080204"/>
      <p:regular r:id="rId104"/>
    </p:embeddedFont>
    <p:embeddedFont>
      <p:font typeface="CVPCPS+TradeGothicLTStd-Bd2" panose="020B0600070205080204"/>
      <p:regular r:id="rId105"/>
    </p:embeddedFont>
    <p:embeddedFont>
      <p:font typeface="RVOFTO+TradeGothicLTStd-Bd2" panose="020B0600070205080204"/>
      <p:regular r:id="rId106"/>
    </p:embeddedFont>
    <p:embeddedFont>
      <p:font typeface="SKCDPK+TradeGothicLTStd-Bd2" panose="020B0600070205080204"/>
      <p:regular r:id="rId107"/>
    </p:embeddedFont>
    <p:embeddedFont>
      <p:font typeface="UUCUCN+TradeGothicLTStd-Bd2" panose="020B0600070205080204"/>
      <p:regular r:id="rId108"/>
    </p:embeddedFont>
    <p:embeddedFont>
      <p:font typeface="GAAKAE+TradeGothicLTStd-Bd2" panose="020B0600070205080204"/>
      <p:regular r:id="rId109"/>
    </p:embeddedFont>
    <p:embeddedFont>
      <p:font typeface="BTEVMG+TradeGothicLTStd-Bd2" panose="020B0600070205080204"/>
      <p:regular r:id="rId110"/>
    </p:embeddedFont>
    <p:embeddedFont>
      <p:font typeface="Calibri" panose="020F0502020204030204" pitchFamily="34" charset="0"/>
      <p:regular r:id="rId111"/>
      <p:bold r:id="rId112"/>
      <p:italic r:id="rId113"/>
      <p:boldItalic r:id="rId114"/>
    </p:embeddedFont>
    <p:embeddedFont>
      <p:font typeface="RMARQJ+TradeGothicLTStd-Bd2" panose="020B0600070205080204"/>
      <p:regular r:id="rId115"/>
    </p:embeddedFont>
    <p:embeddedFont>
      <p:font typeface="LWLRHK+TradeGothicLTStd-Bd2" panose="020B0600070205080204"/>
      <p:regular r:id="rId116"/>
    </p:embeddedFont>
    <p:embeddedFont>
      <p:font typeface="VWISIB+TradeGothicLTStd-Bd2" panose="020B0600070205080204"/>
      <p:regular r:id="rId117"/>
    </p:embeddedFont>
    <p:embeddedFont>
      <p:font typeface="BEECVO+CourierNewPSMT" panose="020B0600070205080204"/>
      <p:regular r:id="rId118"/>
    </p:embeddedFont>
    <p:embeddedFont>
      <p:font typeface="QMIQQW+TradeGothicLTStd-Bold" panose="020B0600070205080204"/>
      <p:regular r:id="rId119"/>
    </p:embeddedFont>
    <p:embeddedFont>
      <p:font typeface="GLAWWW+TradeGothicLTStd-Bd2" panose="020B0600070205080204"/>
      <p:regular r:id="rId120"/>
    </p:embeddedFont>
    <p:embeddedFont>
      <p:font typeface="BLRCAE+CambriaMath" panose="020B0600070205080204"/>
      <p:regular r:id="rId121"/>
    </p:embeddedFont>
    <p:embeddedFont>
      <p:font typeface="OFTCAF+CambriaMath" panose="020B0600070205080204"/>
      <p:regular r:id="rId122"/>
    </p:embeddedFont>
    <p:embeddedFont>
      <p:font typeface="VOCFTC+TradeGothicLTStd-Bd2" panose="020B0600070205080204"/>
      <p:regular r:id="rId123"/>
    </p:embeddedFont>
    <p:embeddedFont>
      <p:font typeface="GJGDHW+TradeGothicLTStd-Bd2" panose="020B0600070205080204"/>
      <p:regular r:id="rId12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7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84" Type="http://schemas.openxmlformats.org/officeDocument/2006/relationships/font" Target="fonts/font42.fntdata"/><Relationship Id="rId89" Type="http://schemas.openxmlformats.org/officeDocument/2006/relationships/font" Target="fonts/font47.fntdata"/><Relationship Id="rId112" Type="http://schemas.openxmlformats.org/officeDocument/2006/relationships/font" Target="fonts/font70.fntdata"/><Relationship Id="rId16" Type="http://schemas.openxmlformats.org/officeDocument/2006/relationships/slide" Target="slides/slide15.xml"/><Relationship Id="rId107" Type="http://schemas.openxmlformats.org/officeDocument/2006/relationships/font" Target="fonts/font6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74" Type="http://schemas.openxmlformats.org/officeDocument/2006/relationships/font" Target="fonts/font32.fntdata"/><Relationship Id="rId79" Type="http://schemas.openxmlformats.org/officeDocument/2006/relationships/font" Target="fonts/font37.fntdata"/><Relationship Id="rId102" Type="http://schemas.openxmlformats.org/officeDocument/2006/relationships/font" Target="fonts/font60.fntdata"/><Relationship Id="rId123" Type="http://schemas.openxmlformats.org/officeDocument/2006/relationships/font" Target="fonts/font81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48.fntdata"/><Relationship Id="rId95" Type="http://schemas.openxmlformats.org/officeDocument/2006/relationships/font" Target="fonts/font5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113" Type="http://schemas.openxmlformats.org/officeDocument/2006/relationships/font" Target="fonts/font71.fntdata"/><Relationship Id="rId118" Type="http://schemas.openxmlformats.org/officeDocument/2006/relationships/font" Target="fonts/font76.fntdata"/><Relationship Id="rId80" Type="http://schemas.openxmlformats.org/officeDocument/2006/relationships/font" Target="fonts/font38.fntdata"/><Relationship Id="rId85" Type="http://schemas.openxmlformats.org/officeDocument/2006/relationships/font" Target="fonts/font4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font" Target="fonts/font17.fntdata"/><Relationship Id="rId103" Type="http://schemas.openxmlformats.org/officeDocument/2006/relationships/font" Target="fonts/font61.fntdata"/><Relationship Id="rId108" Type="http://schemas.openxmlformats.org/officeDocument/2006/relationships/font" Target="fonts/font66.fntdata"/><Relationship Id="rId124" Type="http://schemas.openxmlformats.org/officeDocument/2006/relationships/font" Target="fonts/font82.fntdata"/><Relationship Id="rId54" Type="http://schemas.openxmlformats.org/officeDocument/2006/relationships/font" Target="fonts/font12.fntdata"/><Relationship Id="rId70" Type="http://schemas.openxmlformats.org/officeDocument/2006/relationships/font" Target="fonts/font28.fntdata"/><Relationship Id="rId75" Type="http://schemas.openxmlformats.org/officeDocument/2006/relationships/font" Target="fonts/font33.fntdata"/><Relationship Id="rId91" Type="http://schemas.openxmlformats.org/officeDocument/2006/relationships/font" Target="fonts/font49.fntdata"/><Relationship Id="rId96" Type="http://schemas.openxmlformats.org/officeDocument/2006/relationships/font" Target="fonts/font5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font" Target="fonts/font7.fntdata"/><Relationship Id="rId114" Type="http://schemas.openxmlformats.org/officeDocument/2006/relationships/font" Target="fonts/font72.fntdata"/><Relationship Id="rId119" Type="http://schemas.openxmlformats.org/officeDocument/2006/relationships/font" Target="fonts/font77.fntdata"/><Relationship Id="rId44" Type="http://schemas.openxmlformats.org/officeDocument/2006/relationships/font" Target="fonts/font2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81" Type="http://schemas.openxmlformats.org/officeDocument/2006/relationships/font" Target="fonts/font39.fntdata"/><Relationship Id="rId86" Type="http://schemas.openxmlformats.org/officeDocument/2006/relationships/font" Target="fonts/font4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7.fntdata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6" Type="http://schemas.openxmlformats.org/officeDocument/2006/relationships/font" Target="fonts/font34.fntdata"/><Relationship Id="rId97" Type="http://schemas.openxmlformats.org/officeDocument/2006/relationships/font" Target="fonts/font55.fntdata"/><Relationship Id="rId104" Type="http://schemas.openxmlformats.org/officeDocument/2006/relationships/font" Target="fonts/font62.fntdata"/><Relationship Id="rId120" Type="http://schemas.openxmlformats.org/officeDocument/2006/relationships/font" Target="fonts/font78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9.fntdata"/><Relationship Id="rId92" Type="http://schemas.openxmlformats.org/officeDocument/2006/relationships/font" Target="fonts/font5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66" Type="http://schemas.openxmlformats.org/officeDocument/2006/relationships/font" Target="fonts/font24.fntdata"/><Relationship Id="rId87" Type="http://schemas.openxmlformats.org/officeDocument/2006/relationships/font" Target="fonts/font45.fntdata"/><Relationship Id="rId110" Type="http://schemas.openxmlformats.org/officeDocument/2006/relationships/font" Target="fonts/font68.fntdata"/><Relationship Id="rId115" Type="http://schemas.openxmlformats.org/officeDocument/2006/relationships/font" Target="fonts/font73.fntdata"/><Relationship Id="rId61" Type="http://schemas.openxmlformats.org/officeDocument/2006/relationships/font" Target="fonts/font19.fntdata"/><Relationship Id="rId82" Type="http://schemas.openxmlformats.org/officeDocument/2006/relationships/font" Target="fonts/font4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14.fntdata"/><Relationship Id="rId77" Type="http://schemas.openxmlformats.org/officeDocument/2006/relationships/font" Target="fonts/font35.fntdata"/><Relationship Id="rId100" Type="http://schemas.openxmlformats.org/officeDocument/2006/relationships/font" Target="fonts/font58.fntdata"/><Relationship Id="rId105" Type="http://schemas.openxmlformats.org/officeDocument/2006/relationships/font" Target="fonts/font63.fntdata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font" Target="fonts/font30.fntdata"/><Relationship Id="rId93" Type="http://schemas.openxmlformats.org/officeDocument/2006/relationships/font" Target="fonts/font51.fntdata"/><Relationship Id="rId98" Type="http://schemas.openxmlformats.org/officeDocument/2006/relationships/font" Target="fonts/font56.fntdata"/><Relationship Id="rId121" Type="http://schemas.openxmlformats.org/officeDocument/2006/relationships/font" Target="fonts/font7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font" Target="fonts/font4.fntdata"/><Relationship Id="rId67" Type="http://schemas.openxmlformats.org/officeDocument/2006/relationships/font" Target="fonts/font25.fntdata"/><Relationship Id="rId116" Type="http://schemas.openxmlformats.org/officeDocument/2006/relationships/font" Target="fonts/font7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font" Target="fonts/font20.fntdata"/><Relationship Id="rId83" Type="http://schemas.openxmlformats.org/officeDocument/2006/relationships/font" Target="fonts/font41.fntdata"/><Relationship Id="rId88" Type="http://schemas.openxmlformats.org/officeDocument/2006/relationships/font" Target="fonts/font46.fntdata"/><Relationship Id="rId111" Type="http://schemas.openxmlformats.org/officeDocument/2006/relationships/font" Target="fonts/font6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font" Target="fonts/font15.fntdata"/><Relationship Id="rId106" Type="http://schemas.openxmlformats.org/officeDocument/2006/relationships/font" Target="fonts/font64.fntdata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font" Target="fonts/font10.fntdata"/><Relationship Id="rId73" Type="http://schemas.openxmlformats.org/officeDocument/2006/relationships/font" Target="fonts/font31.fntdata"/><Relationship Id="rId78" Type="http://schemas.openxmlformats.org/officeDocument/2006/relationships/font" Target="fonts/font36.fntdata"/><Relationship Id="rId94" Type="http://schemas.openxmlformats.org/officeDocument/2006/relationships/font" Target="fonts/font52.fntdata"/><Relationship Id="rId99" Type="http://schemas.openxmlformats.org/officeDocument/2006/relationships/font" Target="fonts/font57.fntdata"/><Relationship Id="rId101" Type="http://schemas.openxmlformats.org/officeDocument/2006/relationships/font" Target="fonts/font59.fntdata"/><Relationship Id="rId122" Type="http://schemas.openxmlformats.org/officeDocument/2006/relationships/font" Target="fonts/font8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yscapes-dataset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110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511.0056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.3/d9/db0/tutorial_hough_line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opencv.org/3.4.3/da/d22/tutorial_py_canny.htm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75814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RDPBSM+TradeGothicLTStd-Bd2"/>
                <a:cs typeface="RDPBSM+TradeGothicLTStd-Bd2"/>
              </a:rPr>
              <a:t>The Semantic Segmentation 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5,</a:t>
            </a:r>
            <a:r>
              <a:rPr sz="1600" spc="55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1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727848" y="5380672"/>
            <a:ext cx="74641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Semantic segmentation is useful for a range of self-driving perception tasks such as identifying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where the road boundaries are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and tracking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motion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relative to lane markings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. </a:t>
            </a:r>
            <a:endParaRPr lang="en-US" altLang="ja-JP" dirty="0" smtClean="0">
              <a:solidFill>
                <a:srgbClr val="000000"/>
              </a:solidFill>
              <a:latin typeface="AMOAHB+HelveticaNeue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⾃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動運転以外：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from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tumor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（腫瘍「しゅよう」）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segmentation in CAT scans, to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cavity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（空洞「くうどう」）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segmentation in tooth x-ray images.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WSITDK+TradeGothicLTStd-Bd2"/>
                <a:cs typeface="WSITD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3290" y="1417586"/>
            <a:ext cx="8597820" cy="2101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True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Positive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(TP):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of correctly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classified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pixels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belonging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class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X</a:t>
            </a:r>
          </a:p>
          <a:p>
            <a:pPr marL="0" marR="0">
              <a:lnSpc>
                <a:spcPts val="3256"/>
              </a:lnSpc>
              <a:spcBef>
                <a:spcPts val="16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False</a:t>
            </a:r>
            <a:r>
              <a:rPr sz="2700" spc="-1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Positive</a:t>
            </a:r>
            <a:r>
              <a:rPr sz="2700" spc="-12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(FP):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of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pixels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that</a:t>
            </a:r>
            <a:r>
              <a:rPr sz="2700" spc="-17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do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not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belong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to class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X</a:t>
            </a:r>
            <a:r>
              <a:rPr sz="2700" spc="-2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in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ground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truth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but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classified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that</a:t>
            </a:r>
          </a:p>
          <a:p>
            <a:pPr marL="285750" marR="0">
              <a:lnSpc>
                <a:spcPts val="3196"/>
              </a:lnSpc>
              <a:spcBef>
                <a:spcPts val="5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class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by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algorithm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3290" y="3499370"/>
            <a:ext cx="8918999" cy="1263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False</a:t>
            </a:r>
            <a:r>
              <a:rPr sz="2700" spc="-1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Negative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(FN):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of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pixels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that</a:t>
            </a:r>
            <a:r>
              <a:rPr sz="2700" spc="-17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do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belong</a:t>
            </a:r>
          </a:p>
          <a:p>
            <a:pPr marL="285750" marR="0">
              <a:lnSpc>
                <a:spcPts val="3215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to class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X</a:t>
            </a:r>
            <a:r>
              <a:rPr sz="2700" spc="-2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in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ground truth,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but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not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classified</a:t>
            </a:r>
            <a:r>
              <a:rPr sz="2700" spc="-1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as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that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class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by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algorithm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04127" y="4664376"/>
            <a:ext cx="64631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%&amp;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17531" y="4972224"/>
            <a:ext cx="201048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37" dirty="0">
                <a:solidFill>
                  <a:srgbClr val="001F5F"/>
                </a:solidFill>
                <a:latin typeface="ONWHVR+CambriaMath"/>
                <a:cs typeface="ONWHVR+CambriaMath"/>
              </a:rPr>
              <a:t>!"#</a:t>
            </a:r>
            <a:r>
              <a:rPr sz="3200" spc="574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=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10634" y="5163127"/>
            <a:ext cx="87636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7" dirty="0">
                <a:solidFill>
                  <a:srgbClr val="001F5F"/>
                </a:solidFill>
                <a:latin typeface="VNVLUO+CambriaMath"/>
                <a:cs typeface="VNVLUO+CambriaMath"/>
              </a:rPr>
              <a:t>!"#$$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88127" y="5243496"/>
            <a:ext cx="267891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%&amp;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(&amp;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()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3146100" y="5852084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KZFMXD+PingFangSC-Regular"/>
              </a:rPr>
              <a:t>注意：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Class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毎に計算するんだ！ </a:t>
            </a:r>
            <a:endParaRPr lang="ja-JP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WSITDK+TradeGothicLTStd-Bd2"/>
                <a:cs typeface="WSITD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0581" y="1735874"/>
            <a:ext cx="1725023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Ground</a:t>
            </a: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Truth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10134" y="1735874"/>
            <a:ext cx="1351750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Prediction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2464" y="2392568"/>
            <a:ext cx="1746816" cy="391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36863" y="2392567"/>
            <a:ext cx="1720453" cy="391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2300" spc="38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2464" y="3108428"/>
            <a:ext cx="1733652" cy="391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23663" y="3108428"/>
            <a:ext cx="1733653" cy="391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56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011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17025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36863" y="3824514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152363" y="3824514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868224" y="3824514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WSITDK+TradeGothicLTStd-Bd2"/>
                <a:cs typeface="WSITD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0581" y="1732826"/>
            <a:ext cx="1748699" cy="1766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Ground</a:t>
            </a: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Truth</a:t>
            </a:r>
          </a:p>
          <a:p>
            <a:pPr marL="1883" marR="0">
              <a:lnSpc>
                <a:spcPts val="2779"/>
              </a:lnSpc>
              <a:spcBef>
                <a:spcPts val="2662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</a:p>
          <a:p>
            <a:pPr marL="1883" marR="0">
              <a:lnSpc>
                <a:spcPts val="2779"/>
              </a:lnSpc>
              <a:spcBef>
                <a:spcPts val="2806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85438" y="1732826"/>
            <a:ext cx="1351749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Prediction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19660" y="1719338"/>
            <a:ext cx="1887708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242852"/>
                </a:solidFill>
                <a:latin typeface="GAAKAE+TradeGothicLTStd-Bd2"/>
                <a:cs typeface="GAAKAE+TradeGothicLTStd-Bd2"/>
              </a:rPr>
              <a:t>Class:</a:t>
            </a:r>
            <a:r>
              <a:rPr sz="2700" spc="-10" dirty="0">
                <a:solidFill>
                  <a:srgbClr val="242852"/>
                </a:solidFill>
                <a:latin typeface="GAAKAE+TradeGothicLTStd-Bd2"/>
                <a:cs typeface="GAAKAE+TradeGothicLTStd-Bd2"/>
              </a:rPr>
              <a:t> </a:t>
            </a:r>
            <a:r>
              <a:rPr sz="2700" spc="-17" dirty="0">
                <a:solidFill>
                  <a:srgbClr val="7030A0"/>
                </a:solidFill>
                <a:latin typeface="GAAKAE+TradeGothicLTStd-Bd2"/>
                <a:cs typeface="GAAKAE+TradeGothicLTStd-Bd2"/>
              </a:rPr>
              <a:t>Road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97387" y="2392569"/>
            <a:ext cx="1733653" cy="110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99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2300" spc="38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  <a:p>
            <a:pPr marL="0" marR="0">
              <a:lnSpc>
                <a:spcPts val="2779"/>
              </a:lnSpc>
              <a:spcBef>
                <a:spcPts val="2806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86557" y="2508444"/>
            <a:ext cx="1291405" cy="1248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43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!"</a:t>
            </a:r>
            <a:r>
              <a:rPr sz="2400" spc="58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=</a:t>
            </a:r>
            <a:r>
              <a:rPr sz="2400" spc="5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$</a:t>
            </a:r>
          </a:p>
          <a:p>
            <a:pPr marL="19235" marR="0">
              <a:lnSpc>
                <a:spcPts val="2813"/>
              </a:lnSpc>
              <a:spcBef>
                <a:spcPts val="618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%"</a:t>
            </a:r>
            <a:r>
              <a:rPr sz="2400" spc="58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=</a:t>
            </a:r>
            <a:r>
              <a:rPr sz="2400" spc="5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&amp;</a:t>
            </a:r>
          </a:p>
          <a:p>
            <a:pPr marL="0" marR="0">
              <a:lnSpc>
                <a:spcPts val="2813"/>
              </a:lnSpc>
              <a:spcBef>
                <a:spcPts val="474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%'</a:t>
            </a:r>
            <a:r>
              <a:rPr sz="2400" spc="58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=</a:t>
            </a:r>
            <a:r>
              <a:rPr sz="2400" spc="5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56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011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7025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10586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26087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41948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38341" y="4190940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333716" y="4190940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3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10532" y="4419540"/>
            <a:ext cx="1236732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)*</a:t>
            </a:r>
            <a:r>
              <a:rPr sz="2400" spc="-54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+</a:t>
            </a:r>
            <a:r>
              <a:rPr sz="2700" spc="-25" baseline="-21000" dirty="0">
                <a:solidFill>
                  <a:srgbClr val="242852"/>
                </a:solidFill>
                <a:latin typeface="UWKTLK+CambriaMath"/>
                <a:cs typeface="UWKTLK+CambriaMath"/>
              </a:rPr>
              <a:t>,-./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395886" y="4419540"/>
            <a:ext cx="380107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=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022058" y="4419540"/>
            <a:ext cx="380107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=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07545" y="4623756"/>
            <a:ext cx="194734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3</a:t>
            </a:r>
            <a:r>
              <a:rPr sz="2400" spc="-69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ONWHVR+CambriaMath"/>
                <a:cs typeface="ONWHVR+CambriaMath"/>
              </a:rPr>
              <a:t>+</a:t>
            </a:r>
            <a:r>
              <a:rPr sz="2400" spc="-7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0</a:t>
            </a:r>
            <a:r>
              <a:rPr sz="2400" spc="-69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ONWHVR+CambriaMath"/>
                <a:cs typeface="ONWHVR+CambriaMath"/>
              </a:rPr>
              <a:t>+</a:t>
            </a:r>
            <a:r>
              <a:rPr sz="2400" spc="-7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2</a:t>
            </a:r>
            <a:r>
              <a:rPr sz="2400" spc="251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WSITDK+TradeGothicLTStd-Bd2"/>
                <a:cs typeface="WSITD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1965" y="1732826"/>
            <a:ext cx="1747315" cy="1766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Ground</a:t>
            </a: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Truth</a:t>
            </a:r>
          </a:p>
          <a:p>
            <a:pPr marL="499" marR="0">
              <a:lnSpc>
                <a:spcPts val="2779"/>
              </a:lnSpc>
              <a:spcBef>
                <a:spcPts val="2662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</a:p>
          <a:p>
            <a:pPr marL="499" marR="0">
              <a:lnSpc>
                <a:spcPts val="2779"/>
              </a:lnSpc>
              <a:spcBef>
                <a:spcPts val="2806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95212" y="1735874"/>
            <a:ext cx="1351749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Prediction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19660" y="1716290"/>
            <a:ext cx="2452909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242852"/>
                </a:solidFill>
                <a:latin typeface="GVHRKN+TradeGothicLTStd-Bd2"/>
                <a:cs typeface="GVHRKN+TradeGothicLTStd-Bd2"/>
              </a:rPr>
              <a:t>Class:</a:t>
            </a:r>
            <a:r>
              <a:rPr sz="2700" spc="13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E00FF"/>
                </a:solidFill>
                <a:latin typeface="GVHRKN+TradeGothicLTStd-Bd2"/>
                <a:cs typeface="GVHRKN+TradeGothicLTStd-Bd2"/>
              </a:rPr>
              <a:t>Sidewalk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97387" y="2392569"/>
            <a:ext cx="1733653" cy="110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99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2300" spc="38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  <a:p>
            <a:pPr marL="0" marR="0">
              <a:lnSpc>
                <a:spcPts val="2779"/>
              </a:lnSpc>
              <a:spcBef>
                <a:spcPts val="2806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87832" y="2511492"/>
            <a:ext cx="1291405" cy="124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35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!"</a:t>
            </a:r>
            <a:r>
              <a:rPr sz="2400" spc="58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=</a:t>
            </a:r>
            <a:r>
              <a:rPr sz="2400" spc="5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$</a:t>
            </a:r>
          </a:p>
          <a:p>
            <a:pPr marL="14052" marR="0">
              <a:lnSpc>
                <a:spcPts val="2813"/>
              </a:lnSpc>
              <a:spcBef>
                <a:spcPts val="618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%"</a:t>
            </a:r>
            <a:r>
              <a:rPr sz="2400" spc="58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=</a:t>
            </a:r>
            <a:r>
              <a:rPr sz="2400" spc="5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&amp;</a:t>
            </a:r>
          </a:p>
          <a:p>
            <a:pPr marL="0" marR="0">
              <a:lnSpc>
                <a:spcPts val="2813"/>
              </a:lnSpc>
              <a:spcBef>
                <a:spcPts val="476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%'</a:t>
            </a:r>
            <a:r>
              <a:rPr sz="2400" spc="58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=</a:t>
            </a:r>
            <a:r>
              <a:rPr sz="2400" spc="5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56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011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7025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10586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26087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41948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38341" y="4190940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333716" y="4190940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10532" y="4422588"/>
            <a:ext cx="1236732" cy="442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)*</a:t>
            </a:r>
            <a:r>
              <a:rPr sz="2400" spc="-54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+</a:t>
            </a:r>
            <a:r>
              <a:rPr sz="2700" spc="-25" baseline="-20999" dirty="0">
                <a:solidFill>
                  <a:srgbClr val="232852"/>
                </a:solidFill>
                <a:latin typeface="HQEPEJ+CambriaMath"/>
                <a:cs typeface="HQEPEJ+CambriaMath"/>
              </a:rPr>
              <a:t>,-./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395886" y="4422588"/>
            <a:ext cx="380107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=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022058" y="4422588"/>
            <a:ext cx="380107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=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07545" y="4626804"/>
            <a:ext cx="194734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4</a:t>
            </a:r>
            <a:r>
              <a:rPr sz="2400" spc="-6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ONWHVR+CambriaMath"/>
                <a:cs typeface="ONWHVR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2</a:t>
            </a:r>
            <a:r>
              <a:rPr sz="2400" spc="-6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ONWHVR+CambriaMath"/>
                <a:cs typeface="ONWHVR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0</a:t>
            </a:r>
            <a:r>
              <a:rPr sz="2400" spc="251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6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402165" y="2782669"/>
            <a:ext cx="243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TP+FN</a:t>
            </a:r>
            <a:r>
              <a:rPr kumimoji="1" lang="ja-JP" altLang="en-US" dirty="0" smtClean="0"/>
              <a:t>はいつも</a:t>
            </a:r>
            <a:r>
              <a:rPr kumimoji="1" lang="en-US" altLang="ja-JP" dirty="0" smtClean="0"/>
              <a:t>ground truth</a:t>
            </a:r>
            <a:r>
              <a:rPr kumimoji="1" lang="ja-JP" altLang="en-US" dirty="0" smtClean="0"/>
              <a:t>の数だ</a:t>
            </a:r>
            <a:endParaRPr kumimoji="1" lang="en-US" altLang="ja-JP" dirty="0" smtClean="0"/>
          </a:p>
          <a:p>
            <a:r>
              <a:rPr lang="en-US" altLang="ja-JP" dirty="0" smtClean="0"/>
              <a:t>TP+FP</a:t>
            </a:r>
            <a:r>
              <a:rPr lang="ja-JP" altLang="en-US" dirty="0" smtClean="0"/>
              <a:t>はいつも予測結果の中の陽性の数だ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WSITDK+TradeGothicLTStd-Bd2"/>
                <a:cs typeface="WSITD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635346" cy="1717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NPMNIE+TradeGothicLTStd-Bd2"/>
                <a:cs typeface="NPMNIE+TradeGothicLTStd-Bd2"/>
              </a:rPr>
              <a:t>Class</a:t>
            </a:r>
            <a:r>
              <a:rPr sz="2700" dirty="0">
                <a:solidFill>
                  <a:srgbClr val="FF0000"/>
                </a:solidFill>
                <a:latin typeface="NPMNIE+TradeGothicLTStd-Bd2"/>
                <a:cs typeface="NPMNIE+TradeGothicLTStd-Bd2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NPMNIE+TradeGothicLTStd-Bd2"/>
                <a:cs typeface="NPMNIE+TradeGothicLTStd-Bd2"/>
              </a:rPr>
              <a:t>IOU</a:t>
            </a:r>
            <a:r>
              <a:rPr sz="2700" spc="-17" dirty="0">
                <a:solidFill>
                  <a:srgbClr val="FF0000"/>
                </a:solidFill>
                <a:latin typeface="NPMNIE+TradeGothicLTStd-Bd2"/>
                <a:cs typeface="NPMNIE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over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all</a:t>
            </a:r>
            <a:r>
              <a:rPr sz="2700" spc="-1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the</a:t>
            </a:r>
            <a:r>
              <a:rPr sz="270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data</a:t>
            </a:r>
            <a:r>
              <a:rPr sz="270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is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calculated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by</a:t>
            </a:r>
            <a:r>
              <a:rPr sz="270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computing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sum</a:t>
            </a:r>
            <a:r>
              <a:rPr sz="2700" spc="-23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of </a:t>
            </a:r>
            <a:r>
              <a:rPr sz="2700" spc="-2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TP,</a:t>
            </a:r>
            <a:r>
              <a:rPr sz="270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2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FP,</a:t>
            </a:r>
            <a:r>
              <a:rPr sz="270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FN</a:t>
            </a:r>
            <a:r>
              <a:rPr sz="2700" spc="-2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for </a:t>
            </a:r>
            <a:r>
              <a:rPr sz="2700" spc="-12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all </a:t>
            </a:r>
            <a:r>
              <a:rPr sz="2700" spc="-15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images</a:t>
            </a:r>
            <a:r>
              <a:rPr sz="270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first</a:t>
            </a:r>
          </a:p>
          <a:p>
            <a:pPr marL="0" marR="0">
              <a:lnSpc>
                <a:spcPts val="3196"/>
              </a:lnSpc>
              <a:spcBef>
                <a:spcPts val="26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Averaging</a:t>
            </a:r>
            <a:r>
              <a:rPr sz="270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class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IOU</a:t>
            </a:r>
            <a:r>
              <a:rPr sz="2700" spc="-15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usually</a:t>
            </a:r>
            <a:r>
              <a:rPr sz="270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not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a</a:t>
            </a:r>
            <a:r>
              <a:rPr sz="2700" spc="-2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very </a:t>
            </a:r>
            <a:r>
              <a:rPr sz="2700" spc="-1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good</a:t>
            </a:r>
            <a:r>
              <a:rPr sz="2700" spc="-14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latin typeface="CJMPLE+TradeGothicLTStd"/>
                <a:cs typeface="CJMPLE+TradeGothicLTStd"/>
              </a:rPr>
              <a:t>idea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!</a:t>
            </a:r>
          </a:p>
          <a:p>
            <a:pPr marL="0" marR="0">
              <a:lnSpc>
                <a:spcPts val="3196"/>
              </a:lnSpc>
              <a:spcBef>
                <a:spcPts val="137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CityScapes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Segmentation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Dataset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8832304" y="1172370"/>
            <a:ext cx="3359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Computing the IOU per image and then averaging will actually give you an incorrect class IOU score.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983059" y="2325471"/>
            <a:ext cx="3208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rgbClr val="000000"/>
                </a:solidFill>
                <a:latin typeface="KZFMXD+PingFangSC-Regular"/>
              </a:rPr>
              <a:t>つまり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class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毎に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IOU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を計算するまで。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328248" y="3894798"/>
            <a:ext cx="3863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 err="1">
                <a:solidFill>
                  <a:srgbClr val="000000"/>
                </a:solidFill>
                <a:latin typeface="AMOAHB+HelveticaNeue"/>
              </a:rPr>
              <a:t>CitySpaces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benchmark is one of the most used benchmarks for evaluating semantic segmentation algorithms.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6069639" y="2999239"/>
            <a:ext cx="371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hlinkClick r:id="rId3"/>
              </a:rPr>
              <a:t>https://www.cityscapes-dataset.com/</a:t>
            </a:r>
            <a:endParaRPr lang="en-US" altLang="ja-JP" dirty="0" smtClean="0"/>
          </a:p>
          <a:p>
            <a:endParaRPr lang="ja-JP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OJKKS+TradeGothicLTStd-Bd2"/>
                <a:cs typeface="IOJKKS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167115" cy="168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consists</a:t>
            </a:r>
            <a:r>
              <a:rPr sz="2700" spc="-1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of </a:t>
            </a: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providing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class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label</a:t>
            </a:r>
            <a:r>
              <a:rPr sz="2700" spc="-1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for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every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pixel</a:t>
            </a:r>
            <a:r>
              <a:rPr sz="2700" spc="-1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a</a:t>
            </a:r>
            <a:r>
              <a:rPr sz="2700" spc="-23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2D</a:t>
            </a: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image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models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evaluated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using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class</a:t>
            </a:r>
            <a:r>
              <a:rPr sz="2700" spc="-10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IOU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99954"/>
            <a:ext cx="6851835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ConvNets</a:t>
            </a:r>
            <a:r>
              <a:rPr sz="2700" spc="-10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for </a:t>
            </a:r>
            <a:r>
              <a:rPr sz="2700" spc="-15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Segmentation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8071506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VWISIB+TradeGothicLTStd-Bd2"/>
                <a:cs typeface="VWISIB+TradeGothicLTStd-Bd2"/>
              </a:rPr>
              <a:t>Convolutional Neural Networks For Semantic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VWISIB+TradeGothicLTStd-Bd2"/>
                <a:cs typeface="VWISIB+TradeGothicLTStd-Bd2"/>
              </a:rPr>
              <a:t>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5,</a:t>
            </a:r>
            <a:r>
              <a:rPr sz="1600" spc="55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7700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CQFUAD+TradeGothicLTStd-Bd2"/>
                <a:cs typeface="CQFUAD+TradeGothicLTStd-Bd2"/>
              </a:rPr>
              <a:t>Learning 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838343" cy="168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Learn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how</a:t>
            </a:r>
            <a:r>
              <a:rPr sz="2700" spc="-25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convolutional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networks</a:t>
            </a:r>
            <a:r>
              <a:rPr sz="270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to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perform</a:t>
            </a:r>
            <a:r>
              <a:rPr sz="2700" spc="-23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task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Learn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different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required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for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good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performance</a:t>
            </a:r>
            <a:r>
              <a:rPr sz="270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of </a:t>
            </a:r>
            <a:r>
              <a:rPr sz="2700" spc="-14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models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783632" y="3789040"/>
            <a:ext cx="7056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AMOAHB+HelveticaNeue"/>
              </a:rPr>
              <a:t>Using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 err="1">
                <a:latin typeface="AMOAHB+HelveticaNeue"/>
              </a:rPr>
              <a:t>ConvNets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for semantic segmentation is actually a little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easier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than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latin typeface="AMOAHB+HelveticaNeue"/>
              </a:rPr>
              <a:t>using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them for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object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detection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Unlike </a:t>
            </a:r>
            <a:r>
              <a:rPr lang="en-US" altLang="ja-JP" dirty="0" err="1">
                <a:solidFill>
                  <a:srgbClr val="000000"/>
                </a:solidFill>
                <a:latin typeface="AMOAHB+HelveticaNeue"/>
              </a:rPr>
              <a:t>ConvNets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for object detection,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inference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stages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are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practically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same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for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semantic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segmentation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7083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FPKRF+TradeGothicLTStd-Bd2"/>
                <a:cs typeface="AFPKRF+TradeGothicLTStd-Bd2"/>
              </a:rPr>
              <a:t>ConvNets For Semantic 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9520" y="1700166"/>
            <a:ext cx="1620417" cy="693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8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!</a:t>
            </a:r>
            <a:r>
              <a:rPr sz="4400" spc="86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";</a:t>
            </a:r>
            <a:r>
              <a:rPr sz="4400" spc="-36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62945" y="4437888"/>
            <a:ext cx="2015236" cy="639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FF"/>
                </a:solidFill>
                <a:latin typeface="NCADLF+TradeGothicLTStd"/>
                <a:cs typeface="NCADLF+TradeGothicLTStd"/>
              </a:rPr>
              <a:t>ConvNet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7083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FPKRF+TradeGothicLTStd-Bd2"/>
                <a:cs typeface="AFPKRF+TradeGothicLTStd-Bd2"/>
              </a:rPr>
              <a:t>ConvNets For Semantic 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42943" y="3226914"/>
            <a:ext cx="1354954" cy="82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657" marR="0">
              <a:lnSpc>
                <a:spcPts val="3109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3056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0237" y="3226914"/>
            <a:ext cx="1093090" cy="82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9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  <a:p>
            <a:pPr marL="51430" marR="0">
              <a:lnSpc>
                <a:spcPts val="3056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Calibri"/>
                <a:cs typeface="Calibri"/>
              </a:rPr>
              <a:t>Layers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7700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CQFUAD+TradeGothicLTStd-Bd2"/>
                <a:cs typeface="CQFUAD+TradeGothicLTStd-Bd2"/>
              </a:rPr>
              <a:t>Learning 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182888" cy="2093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Learn</a:t>
            </a: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semantic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segmentation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task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problem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formulation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Learn</a:t>
            </a: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to </a:t>
            </a: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determine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how</a:t>
            </a:r>
            <a:r>
              <a:rPr sz="2700" spc="-25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7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well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a</a:t>
            </a:r>
            <a:r>
              <a:rPr sz="2700" spc="-2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semantic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segmentation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model</a:t>
            </a:r>
            <a:r>
              <a:rPr sz="2700" spc="-1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performing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7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with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task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relevant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performance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measures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575720" y="37119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module 4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2D object detection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と同じように、先に問題記述や評価⽅法を説明する！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44413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GSHMT+TradeGothicLTStd-Bd2"/>
                <a:cs typeface="SGSHMT+TradeGothicLTStd-Bd2"/>
              </a:rPr>
              <a:t>The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3364" y="4145305"/>
            <a:ext cx="626414" cy="25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ESNITH+TradeGothicLTStd-Bd2"/>
                <a:cs typeface="ESNITH+TradeGothicLTStd-Bd2"/>
              </a:rPr>
              <a:t>Image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68535" y="4145305"/>
            <a:ext cx="636371" cy="992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ESNITH+TradeGothicLTStd-Bd2"/>
                <a:cs typeface="ESNITH+TradeGothicLTStd-Bd2"/>
              </a:rPr>
              <a:t>Conv1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M/2</a:t>
            </a:r>
          </a:p>
          <a:p>
            <a:pPr marL="9842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N/2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47001" y="4145305"/>
            <a:ext cx="636371" cy="62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ESNITH+TradeGothicLTStd-Bd2"/>
                <a:cs typeface="ESNITH+TradeGothicLTStd-Bd2"/>
              </a:rPr>
              <a:t>Conv2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M/4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335" y="4145305"/>
            <a:ext cx="636371" cy="62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ESNITH+TradeGothicLTStd-Bd2"/>
                <a:cs typeface="ESNITH+TradeGothicLTStd-Bd2"/>
              </a:rPr>
              <a:t>Conv3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M/8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73836" y="4145305"/>
            <a:ext cx="636371" cy="1364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ESNITH+TradeGothicLTStd-Bd2"/>
                <a:cs typeface="ESNITH+TradeGothicLTStd-Bd2"/>
              </a:rPr>
              <a:t>Conv4</a:t>
            </a:r>
          </a:p>
          <a:p>
            <a:pPr marL="34925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M/16</a:t>
            </a:r>
          </a:p>
          <a:p>
            <a:pPr marL="44450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N/16</a:t>
            </a:r>
          </a:p>
          <a:p>
            <a:pPr marL="7937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512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7767" y="4517135"/>
            <a:ext cx="666064" cy="99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62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Width</a:t>
            </a:r>
          </a:p>
          <a:p>
            <a:pPr marL="0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Height</a:t>
            </a:r>
          </a:p>
          <a:p>
            <a:pPr marL="24606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Depth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76083" y="4517135"/>
            <a:ext cx="300507" cy="99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M</a:t>
            </a:r>
          </a:p>
          <a:p>
            <a:pPr marL="952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N</a:t>
            </a:r>
          </a:p>
          <a:p>
            <a:pPr marL="19842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45426" y="4888991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N/4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84760" y="4888991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N/8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01885" y="5260847"/>
            <a:ext cx="3696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64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26376" y="52608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128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65710" y="52608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256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2224" y="3766803"/>
            <a:ext cx="40797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Pooling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Layer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を使っちゃだめかも、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pooling layer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を使うと、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feature map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のサイズが縮むので、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Semantic Segmentation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pixel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毎の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Classification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と⽭</a:t>
            </a:r>
            <a:r>
              <a:rPr lang="ja-JP" altLang="en-US" dirty="0" err="1">
                <a:solidFill>
                  <a:srgbClr val="000000"/>
                </a:solidFill>
                <a:latin typeface="AMOAHB+HelveticaNeue"/>
              </a:rPr>
              <a:t>盾するでしょう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。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82625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VOCFTC+TradeGothicLTStd-Bd2"/>
                <a:cs typeface="VOCFTC+TradeGothicLTStd-Bd2"/>
              </a:rPr>
              <a:t>Upsampling the 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64474" y="3160887"/>
            <a:ext cx="1116891" cy="666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314" marR="0">
              <a:lnSpc>
                <a:spcPts val="2493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245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10055" y="3160887"/>
            <a:ext cx="906866" cy="666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93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  <a:p>
            <a:pPr marL="41195" marR="0">
              <a:lnSpc>
                <a:spcPts val="245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Layers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30267" y="3316361"/>
            <a:ext cx="1402554" cy="354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94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Upsampling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41067" cy="2448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MARQJ+TradeGothicLTStd-Bd2"/>
                <a:cs typeface="RMARQJ+TradeGothicLTStd-Bd2"/>
              </a:rPr>
              <a:t>Upsampling</a:t>
            </a:r>
            <a:r>
              <a:rPr sz="3600" spc="19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2060"/>
                </a:solidFill>
                <a:latin typeface="RMARQJ+TradeGothicLTStd-Bd2"/>
                <a:cs typeface="RMARQJ+TradeGothicLTStd-Bd2"/>
              </a:rPr>
              <a:t>Layer</a:t>
            </a:r>
          </a:p>
          <a:p>
            <a:pPr marL="0" marR="0">
              <a:lnSpc>
                <a:spcPts val="3196"/>
              </a:lnSpc>
              <a:spcBef>
                <a:spcPts val="3783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HERJBB+TradeGothicLTStd"/>
                <a:cs typeface="HERJBB+TradeGothicLTStd"/>
              </a:rPr>
              <a:t>Upsampling</a:t>
            </a:r>
            <a:r>
              <a:rPr sz="2700" dirty="0">
                <a:solidFill>
                  <a:srgbClr val="002060"/>
                </a:solidFill>
                <a:latin typeface="HERJBB+TradeGothicLTStd"/>
                <a:cs typeface="HERJBB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HERJBB+TradeGothicLTStd"/>
                <a:cs typeface="HERJBB+TradeGothicLTStd"/>
              </a:rPr>
              <a:t>Multiplier</a:t>
            </a:r>
            <a:r>
              <a:rPr sz="2700" dirty="0">
                <a:solidFill>
                  <a:srgbClr val="002060"/>
                </a:solidFill>
                <a:latin typeface="HERJBB+TradeGothicLTStd"/>
                <a:cs typeface="HERJBB+TradeGothicLTStd"/>
              </a:rPr>
              <a:t> </a:t>
            </a:r>
            <a:r>
              <a:rPr sz="2700" dirty="0">
                <a:solidFill>
                  <a:srgbClr val="002060"/>
                </a:solidFill>
                <a:latin typeface="GJTRCK+CambriaMath"/>
                <a:cs typeface="GJTRCK+CambriaMath"/>
              </a:rPr>
              <a:t>!</a:t>
            </a:r>
          </a:p>
          <a:p>
            <a:pPr marL="0" marR="0">
              <a:lnSpc>
                <a:spcPts val="3751"/>
              </a:lnSpc>
              <a:spcBef>
                <a:spcPts val="3408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!</a:t>
            </a:r>
            <a:r>
              <a:rPr sz="3450" spc="25" baseline="-20250" dirty="0">
                <a:solidFill>
                  <a:srgbClr val="002A5C"/>
                </a:solidFill>
                <a:latin typeface="BLRCAE+CambriaMath"/>
                <a:cs typeface="BLRCAE+CambriaMath"/>
              </a:rPr>
              <a:t>!"#</a:t>
            </a:r>
            <a:r>
              <a:rPr sz="3450" spc="142" baseline="-20250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=</a:t>
            </a:r>
            <a:r>
              <a:rPr sz="3200" spc="86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spc="20" dirty="0">
                <a:solidFill>
                  <a:srgbClr val="002A5C"/>
                </a:solidFill>
                <a:latin typeface="QVCMCG+CambriaMath"/>
                <a:cs typeface="QVCMCG+CambriaMath"/>
              </a:rPr>
              <a:t>#×!</a:t>
            </a:r>
            <a:r>
              <a:rPr sz="3450" baseline="-20250" dirty="0">
                <a:solidFill>
                  <a:srgbClr val="002A5C"/>
                </a:solidFill>
                <a:latin typeface="BLRCAE+CambriaMath"/>
                <a:cs typeface="BLRCAE+CambriaMath"/>
              </a:rPr>
              <a:t>$%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31738" y="1274004"/>
            <a:ext cx="44187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GJTRCK+CambriaMath"/>
                <a:cs typeface="GJTRCK+CambriaMath"/>
              </a:rPr>
              <a:t>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80214" y="1407369"/>
            <a:ext cx="53615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27" dirty="0">
                <a:solidFill>
                  <a:srgbClr val="002A5B"/>
                </a:solidFill>
                <a:latin typeface="GJTRCK+CambriaMath"/>
                <a:cs typeface="GJTRCK+CambriaMath"/>
              </a:rPr>
              <a:t>&amp;'(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18501" y="1993332"/>
            <a:ext cx="44187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GJTRCK+CambriaMath"/>
                <a:cs typeface="GJTRCK+CambriaMath"/>
              </a:rPr>
              <a:t>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66976" y="2126697"/>
            <a:ext cx="38100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18" dirty="0">
                <a:solidFill>
                  <a:srgbClr val="002A5B"/>
                </a:solidFill>
                <a:latin typeface="GJTRCK+CambriaMath"/>
                <a:cs typeface="GJTRCK+CambriaMath"/>
              </a:rPr>
              <a:t>#$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2838624"/>
            <a:ext cx="233938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%</a:t>
            </a:r>
            <a:r>
              <a:rPr sz="3200" spc="4063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=</a:t>
            </a:r>
            <a:r>
              <a:rPr sz="3200" spc="86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spc="28" dirty="0">
                <a:solidFill>
                  <a:srgbClr val="002A5C"/>
                </a:solidFill>
                <a:latin typeface="QVCMCG+CambriaMath"/>
                <a:cs typeface="QVCMCG+CambriaMath"/>
              </a:rPr>
              <a:t>#×%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20922" y="2953452"/>
            <a:ext cx="583055" cy="439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37" dirty="0">
                <a:solidFill>
                  <a:srgbClr val="002A5B"/>
                </a:solidFill>
                <a:latin typeface="GJTRCK+CambriaMath"/>
                <a:cs typeface="GJTRCK+CambriaMath"/>
              </a:rPr>
              <a:t>"</a:t>
            </a:r>
            <a:r>
              <a:rPr sz="2700" spc="-18" baseline="-20000" dirty="0">
                <a:solidFill>
                  <a:srgbClr val="002A5B"/>
                </a:solidFill>
                <a:latin typeface="GJTRCK+CambriaMath"/>
                <a:cs typeface="GJTRCK+CambriaMath"/>
              </a:rPr>
              <a:t>#$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12245" y="2956500"/>
            <a:ext cx="733592" cy="43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3600" spc="-137" baseline="26666" dirty="0">
                <a:solidFill>
                  <a:srgbClr val="002A5B"/>
                </a:solidFill>
                <a:latin typeface="GJTRCK+CambriaMath"/>
                <a:cs typeface="GJTRCK+CambriaMath"/>
              </a:rPr>
              <a:t>"</a:t>
            </a:r>
            <a:r>
              <a:rPr sz="1800" spc="-27" dirty="0">
                <a:solidFill>
                  <a:srgbClr val="002A5B"/>
                </a:solidFill>
                <a:latin typeface="GJTRCK+CambriaMath"/>
                <a:cs typeface="GJTRCK+CambriaMath"/>
              </a:rPr>
              <a:t>&amp;'(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3665" y="3029527"/>
            <a:ext cx="1795469" cy="80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674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LRCAE+CambriaMath"/>
                <a:cs typeface="BLRCAE+CambriaMath"/>
              </a:rPr>
              <a:t>!"#</a:t>
            </a:r>
          </a:p>
          <a:p>
            <a:pPr marL="0" marR="0">
              <a:lnSpc>
                <a:spcPts val="3144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&amp;</a:t>
            </a:r>
            <a:r>
              <a:rPr sz="3200" spc="4058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=</a:t>
            </a:r>
            <a:r>
              <a:rPr sz="3200" spc="86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&amp;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01050" y="3029527"/>
            <a:ext cx="45091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A5C"/>
                </a:solidFill>
                <a:latin typeface="BLRCAE+CambriaMath"/>
                <a:cs typeface="BLRCAE+CambriaMath"/>
              </a:rPr>
              <a:t>$%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18465" y="3514159"/>
            <a:ext cx="638580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LRCAE+CambriaMath"/>
                <a:cs typeface="BLRCAE+CambriaMath"/>
              </a:rPr>
              <a:t>!"#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56537" y="3514159"/>
            <a:ext cx="45091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A5C"/>
                </a:solidFill>
                <a:latin typeface="BLRCAE+CambriaMath"/>
                <a:cs typeface="BLRCAE+CambriaMath"/>
              </a:rPr>
              <a:t>$%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600056" y="5229200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なぜ</a:t>
            </a:r>
            <a:r>
              <a:rPr kumimoji="1" lang="en-US" altLang="ja-JP" dirty="0" smtClean="0"/>
              <a:t>naïve </a:t>
            </a:r>
            <a:r>
              <a:rPr kumimoji="1" lang="en-US" altLang="ja-JP" dirty="0" err="1" smtClean="0"/>
              <a:t>unsampling</a:t>
            </a:r>
            <a:r>
              <a:rPr kumimoji="1" lang="ja-JP" altLang="en-US" dirty="0" smtClean="0"/>
              <a:t>じゃ足りない？</a:t>
            </a:r>
            <a:r>
              <a:rPr kumimoji="1" lang="en-US" altLang="ja-JP" dirty="0" smtClean="0"/>
              <a:t>Parameters</a:t>
            </a:r>
            <a:r>
              <a:rPr kumimoji="1" lang="ja-JP" altLang="en-US" dirty="0" smtClean="0"/>
              <a:t>足りないからでしょう！ほぼ</a:t>
            </a:r>
            <a:r>
              <a:rPr kumimoji="1" lang="en-US" altLang="ja-JP" dirty="0" smtClean="0"/>
              <a:t>parameters</a:t>
            </a:r>
            <a:r>
              <a:rPr kumimoji="1" lang="ja-JP" altLang="en-US" dirty="0" smtClean="0"/>
              <a:t>なし（</a:t>
            </a:r>
            <a:r>
              <a:rPr kumimoji="1" lang="en-US" altLang="ja-JP" dirty="0" smtClean="0"/>
              <a:t>pooling</a:t>
            </a:r>
            <a:r>
              <a:rPr kumimoji="1" lang="ja-JP" altLang="en-US" dirty="0" smtClean="0"/>
              <a:t>と同じ）。</a:t>
            </a:r>
            <a:r>
              <a:rPr kumimoji="1" lang="en-US" altLang="ja-JP" dirty="0" smtClean="0"/>
              <a:t>Parameters</a:t>
            </a:r>
            <a:r>
              <a:rPr lang="ja-JP" altLang="en-US" dirty="0" smtClean="0"/>
              <a:t>の数は能力の</a:t>
            </a:r>
            <a:r>
              <a:rPr lang="en-US" altLang="ja-JP" dirty="0" smtClean="0"/>
              <a:t>capacity</a:t>
            </a:r>
            <a:r>
              <a:rPr lang="ja-JP" altLang="en-US" dirty="0" smtClean="0"/>
              <a:t>だ！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2820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DSRGPP+TradeGothicLTStd-Bd2"/>
                <a:cs typeface="DSRGPP+TradeGothicLTStd-Bd2"/>
              </a:rPr>
              <a:t>Upsampling The Output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8832304" y="3140968"/>
            <a:ext cx="3359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Naive </a:t>
            </a:r>
            <a:r>
              <a:rPr lang="en-US" altLang="ja-JP" dirty="0" err="1" smtClean="0">
                <a:solidFill>
                  <a:srgbClr val="000000"/>
                </a:solidFill>
                <a:latin typeface="AMOAHB+HelveticaNeue"/>
              </a:rPr>
              <a:t>Upsampling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をやっても変わらない。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Smooth boundaries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を得るのは難しい。</a:t>
            </a:r>
            <a:endParaRPr lang="en-US" altLang="ja-JP" sz="2400" dirty="0" smtClean="0">
              <a:solidFill>
                <a:srgbClr val="000000"/>
              </a:solidFill>
              <a:latin typeface="AMOAHB+Helvetica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2820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DSRGPP+TradeGothicLTStd-Bd2"/>
                <a:cs typeface="DSRGPP+TradeGothicLTStd-Bd2"/>
              </a:rPr>
              <a:t>Upsampling The Output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15480" y="5301208"/>
            <a:ext cx="590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Naïve </a:t>
            </a:r>
            <a:r>
              <a:rPr kumimoji="1" lang="en-US" altLang="ja-JP" dirty="0" err="1" smtClean="0"/>
              <a:t>unsampling</a:t>
            </a:r>
            <a:r>
              <a:rPr kumimoji="1" lang="ja-JP" altLang="en-US" dirty="0" smtClean="0"/>
              <a:t>のもう１つ課題：</a:t>
            </a:r>
            <a:r>
              <a:rPr kumimoji="1" lang="en-US" altLang="ja-JP" dirty="0" smtClean="0"/>
              <a:t>any object less than 16 pixels in width or height usually fully disappears in their </a:t>
            </a:r>
            <a:r>
              <a:rPr kumimoji="1" lang="en-US" altLang="ja-JP" dirty="0" err="1" smtClean="0"/>
              <a:t>unsampled</a:t>
            </a:r>
            <a:r>
              <a:rPr kumimoji="1" lang="en-US" altLang="ja-JP" dirty="0" smtClean="0"/>
              <a:t> image.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960096" y="5879754"/>
            <a:ext cx="5231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解決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策：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Naive </a:t>
            </a:r>
            <a:r>
              <a:rPr lang="en-US" altLang="ja-JP" dirty="0" err="1" smtClean="0">
                <a:solidFill>
                  <a:srgbClr val="000000"/>
                </a:solidFill>
                <a:latin typeface="AMOAHB+HelveticaNeue"/>
              </a:rPr>
              <a:t>Upsampling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じゃなく、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Feature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Decoder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！ </a:t>
            </a:r>
            <a:endParaRPr lang="ja-JP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82292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CVPCPS+TradeGothicLTStd-Bd2"/>
                <a:cs typeface="CVPCPS+TradeGothicLTStd-Bd2"/>
              </a:rPr>
              <a:t>Learning Same Resolution Feature Maps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23565" y="1486524"/>
            <a:ext cx="1182401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476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4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81317" y="1486524"/>
            <a:ext cx="1103940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5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2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Decoder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72596" y="1486524"/>
            <a:ext cx="958111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1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  <a:p>
            <a:pPr marL="44109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Layers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9280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LWQHLK+TradeGothicLTStd-Bd2"/>
                <a:cs typeface="LWQHLK+TradeGothicLTStd-Bd2"/>
              </a:rPr>
              <a:t>The Feature Decoder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86750" y="3806977"/>
            <a:ext cx="1122908" cy="632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Feature Map</a:t>
            </a:r>
          </a:p>
          <a:p>
            <a:pPr marL="278606" marR="0">
              <a:lnSpc>
                <a:spcPts val="1657"/>
              </a:lnSpc>
              <a:spcBef>
                <a:spcPts val="1335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M/16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04614" y="3806977"/>
            <a:ext cx="824483" cy="632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Deconv1</a:t>
            </a:r>
          </a:p>
          <a:p>
            <a:pPr marL="183356" marR="0">
              <a:lnSpc>
                <a:spcPts val="1657"/>
              </a:lnSpc>
              <a:spcBef>
                <a:spcPts val="1335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M/8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19902" y="3806977"/>
            <a:ext cx="824483" cy="632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Deconv2</a:t>
            </a:r>
          </a:p>
          <a:p>
            <a:pPr marL="183356" marR="0">
              <a:lnSpc>
                <a:spcPts val="1657"/>
              </a:lnSpc>
              <a:spcBef>
                <a:spcPts val="1335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M/4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63537" y="3806977"/>
            <a:ext cx="824483" cy="632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Deconv3</a:t>
            </a:r>
          </a:p>
          <a:p>
            <a:pPr marL="183356" marR="0">
              <a:lnSpc>
                <a:spcPts val="1657"/>
              </a:lnSpc>
              <a:spcBef>
                <a:spcPts val="1335"/>
              </a:spcBef>
              <a:spcAft>
                <a:spcPts val="0"/>
              </a:spcAft>
            </a:pPr>
            <a:r>
              <a:rPr sz="1400" dirty="0">
                <a:solidFill>
                  <a:srgbClr val="242852"/>
                </a:solidFill>
                <a:latin typeface="MOADSD+TradeGothicLTStd"/>
                <a:cs typeface="MOADSD+TradeGothicLTStd"/>
              </a:rPr>
              <a:t>M/2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17444" y="3806977"/>
            <a:ext cx="824483" cy="25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Deconv4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4139" y="4187977"/>
            <a:ext cx="666064" cy="1017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62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Width</a:t>
            </a:r>
          </a:p>
          <a:p>
            <a:pPr marL="0" marR="0">
              <a:lnSpc>
                <a:spcPts val="1688"/>
              </a:lnSpc>
              <a:spcBef>
                <a:spcPts val="1335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Height</a:t>
            </a:r>
          </a:p>
          <a:p>
            <a:pPr marL="24606" marR="0">
              <a:lnSpc>
                <a:spcPts val="1688"/>
              </a:lnSpc>
              <a:spcBef>
                <a:spcPts val="1311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Depth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79382" y="4191000"/>
            <a:ext cx="300507" cy="63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42852"/>
                </a:solidFill>
                <a:latin typeface="MOADSD+TradeGothicLTStd"/>
                <a:cs typeface="MOADSD+TradeGothicLTStd"/>
              </a:rPr>
              <a:t>M</a:t>
            </a:r>
          </a:p>
          <a:p>
            <a:pPr marL="9525" marR="0">
              <a:lnSpc>
                <a:spcPts val="1657"/>
              </a:lnSpc>
              <a:spcBef>
                <a:spcPts val="1316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74881" y="4575047"/>
            <a:ext cx="5474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N/16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797495" y="4575047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N/8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12783" y="4575047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N/4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656418" y="4575047"/>
            <a:ext cx="4389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N/2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009806" y="49560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512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778445" y="49560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512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893733" y="49560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256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637368" y="49560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128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145251" y="4956047"/>
            <a:ext cx="3696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64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0" y="5292667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 err="1" smtClean="0">
                <a:solidFill>
                  <a:srgbClr val="FF0000"/>
                </a:solidFill>
                <a:latin typeface="AMOAHB+HelveticaNeue"/>
              </a:rPr>
              <a:t>Upsampling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usually using nearest neighbor methods achieves the opposite e</a:t>
            </a:r>
            <a:r>
              <a:rPr lang="en-US" altLang="ja-JP" dirty="0" smtClean="0">
                <a:solidFill>
                  <a:srgbClr val="000000"/>
                </a:solidFill>
                <a:latin typeface="FCOXJH+HelveticaNeue"/>
              </a:rPr>
              <a:t>ff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ect to pooling, but results in an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inaccurate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feature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map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. </a:t>
            </a:r>
            <a:endParaRPr lang="en-US" altLang="ja-JP" dirty="0" smtClean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following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convolutional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layers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are then used to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correct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features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in the </a:t>
            </a:r>
            <a:r>
              <a:rPr lang="en-US" altLang="ja-JP" dirty="0" err="1">
                <a:solidFill>
                  <a:srgbClr val="000000"/>
                </a:solidFill>
                <a:latin typeface="AMOAHB+HelveticaNeue"/>
              </a:rPr>
              <a:t>upsampled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feature map with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learnable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filter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banks.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This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correction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usually provides the required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smooth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boundaries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as we go forward through the feature decoder. 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827778" y="0"/>
            <a:ext cx="7364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feature decoder can be thought of as a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mirror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image of the feature extractor. </a:t>
            </a:r>
            <a:endParaRPr lang="en-US" altLang="ja-JP" sz="2400" dirty="0" smtClean="0">
              <a:solidFill>
                <a:srgbClr val="000000"/>
              </a:solidFill>
              <a:latin typeface="AMOAHB+Helvetica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82292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CVPCPS+TradeGothicLTStd-Bd2"/>
                <a:cs typeface="CVPCPS+TradeGothicLTStd-Bd2"/>
              </a:rPr>
              <a:t>Learning Same Resolution Feature Maps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0135" y="3277933"/>
            <a:ext cx="1182401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476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4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67887" y="3277933"/>
            <a:ext cx="1103940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6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2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Decoder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59166" y="3277933"/>
            <a:ext cx="958111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1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  <a:p>
            <a:pPr marL="44109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Layers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正方形/長方形 6"/>
              <p:cNvSpPr/>
              <p:nvPr/>
            </p:nvSpPr>
            <p:spPr>
              <a:xfrm>
                <a:off x="2071857" y="4653136"/>
                <a:ext cx="6096000" cy="12926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AMOAHB+HelveticaNeue"/>
                  </a:rPr>
                  <a:t>Output Layers: </a:t>
                </a:r>
                <a:r>
                  <a:rPr lang="en-US" altLang="ja-JP" dirty="0" err="1">
                    <a:solidFill>
                      <a:srgbClr val="000000"/>
                    </a:solidFill>
                    <a:latin typeface="AMOAHB+HelveticaNeue"/>
                  </a:rPr>
                  <a:t>Softmax</a:t>
                </a:r>
                <a:r>
                  <a:rPr lang="en-US" altLang="ja-JP" dirty="0">
                    <a:solidFill>
                      <a:srgbClr val="000000"/>
                    </a:solidFill>
                    <a:latin typeface="AMOAHB+HelveticaNeue"/>
                  </a:rPr>
                  <a:t> </a:t>
                </a:r>
                <a:endParaRPr lang="en-US" altLang="ja-JP" dirty="0" smtClean="0">
                  <a:solidFill>
                    <a:srgbClr val="000000"/>
                  </a:solidFill>
                  <a:latin typeface="AMOAHB+HelveticaNeue"/>
                </a:endParaRPr>
              </a:p>
              <a:p>
                <a:r>
                  <a:rPr lang="en-US" altLang="ja-JP" sz="2400" b="0" i="0" u="none" strike="noStrike" baseline="0" dirty="0" smtClean="0">
                    <a:solidFill>
                      <a:srgbClr val="000000"/>
                    </a:solidFill>
                    <a:latin typeface="AMOAHB+HelveticaNeue"/>
                  </a:rPr>
                  <a:t>- </a:t>
                </a:r>
                <a:r>
                  <a:rPr lang="en-US" altLang="ja-JP" dirty="0">
                    <a:solidFill>
                      <a:srgbClr val="000000"/>
                    </a:solidFill>
                    <a:latin typeface="AMOAHB+HelveticaNeue"/>
                  </a:rPr>
                  <a:t>This layer provides a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  <a:latin typeface="AMOAHB+HelveticaNeue"/>
                  </a:rPr>
                  <a:t>-</a:t>
                </a:r>
                <a:r>
                  <a:rPr lang="en-US" altLang="ja-JP" dirty="0">
                    <a:solidFill>
                      <a:srgbClr val="FF0000"/>
                    </a:solidFill>
                    <a:latin typeface="AMOAHB+HelveticaNeue"/>
                  </a:rPr>
                  <a:t>dimensional vector per pixel </a:t>
                </a:r>
                <a:r>
                  <a:rPr lang="en-US" altLang="ja-JP" dirty="0">
                    <a:solidFill>
                      <a:srgbClr val="000000"/>
                    </a:solidFill>
                    <a:latin typeface="AMOAHB+HelveticaNeue"/>
                  </a:rPr>
                  <a:t>with the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 err="1" smtClean="0">
                    <a:solidFill>
                      <a:srgbClr val="000000"/>
                    </a:solidFill>
                    <a:latin typeface="AMOAHB+HelveticaNeue"/>
                  </a:rPr>
                  <a:t>th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AMOAHB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AMOAHB+HelveticaNeue"/>
                  </a:rPr>
                  <a:t>element being how confident the neural network is that the pixel belongs to the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 err="1" smtClean="0">
                    <a:solidFill>
                      <a:srgbClr val="000000"/>
                    </a:solidFill>
                    <a:latin typeface="AMOAHB+HelveticaNeue"/>
                  </a:rPr>
                  <a:t>th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AMOAHB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AMOAHB+HelveticaNeue"/>
                  </a:rPr>
                  <a:t>class. </a:t>
                </a:r>
                <a:endParaRPr lang="ja-JP" altLang="en-US" dirty="0"/>
              </a:p>
            </p:txBody>
          </p:sp>
        </mc:Choice>
        <mc:Fallback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857" y="4653136"/>
                <a:ext cx="6096000" cy="1292662"/>
              </a:xfrm>
              <a:prstGeom prst="rect">
                <a:avLst/>
              </a:prstGeom>
              <a:blipFill>
                <a:blip r:embed="rId3"/>
                <a:stretch>
                  <a:fillRect l="-1600" t="-2358" b="-51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JMEWSA+TradeGothicLTStd-Bd2"/>
                <a:cs typeface="JMEWSA+TradeGothicLTStd-Bd2"/>
              </a:rPr>
              <a:t>Classification Loss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4460" y="1463976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29463" y="1715840"/>
            <a:ext cx="29345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060"/>
                </a:solidFill>
                <a:latin typeface="OFTCAF+CambriaMath"/>
                <a:cs typeface="OFTCAF+CambriaMath"/>
              </a:rPr>
              <a:t>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54583" y="1771824"/>
            <a:ext cx="120467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!</a:t>
            </a:r>
            <a:r>
              <a:rPr sz="3200" spc="339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=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02800" y="1771824"/>
            <a:ext cx="453321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%</a:t>
            </a:r>
            <a:r>
              <a:rPr sz="3200" spc="-26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&amp;'())*+,'(-.</a:t>
            </a:r>
            <a:r>
              <a:rPr sz="3200" dirty="0">
                <a:solidFill>
                  <a:srgbClr val="002060"/>
                </a:solidFill>
                <a:latin typeface="MTEJTP+CambriaMath"/>
                <a:cs typeface="MTEJTP+CambriaMath"/>
              </a:rPr>
              <a:t>(</a:t>
            </a: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)</a:t>
            </a:r>
            <a:r>
              <a:rPr sz="3200" spc="113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MTEJTP+CambriaMath"/>
                <a:cs typeface="MTEJTP+CambriaMath"/>
              </a:rPr>
              <a:t>,</a:t>
            </a:r>
            <a:r>
              <a:rPr sz="3200" spc="-27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)</a:t>
            </a:r>
            <a:r>
              <a:rPr sz="3200" spc="14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MTEJTP+CambriaMath"/>
                <a:cs typeface="MTEJTP+Cambria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70483" y="1962727"/>
            <a:ext cx="54781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4" dirty="0">
                <a:solidFill>
                  <a:srgbClr val="002060"/>
                </a:solidFill>
                <a:latin typeface="OFTCAF+CambriaMath"/>
                <a:cs typeface="OFTCAF+CambriaMath"/>
              </a:rPr>
              <a:t>!"#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00317" y="1962727"/>
            <a:ext cx="839196" cy="39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060"/>
                </a:solidFill>
                <a:latin typeface="OFTCAF+CambriaMath"/>
                <a:cs typeface="OFTCAF+CambriaMath"/>
              </a:rPr>
              <a:t>'</a:t>
            </a:r>
            <a:r>
              <a:rPr sz="2300" spc="322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2060"/>
                </a:solidFill>
                <a:latin typeface="OFTCAF+CambriaMath"/>
                <a:cs typeface="OFTCAF+CambriaMath"/>
              </a:rPr>
              <a:t>'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19363" y="2043096"/>
            <a:ext cx="1139174" cy="574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4800" spc="-272" baseline="29217" dirty="0">
                <a:solidFill>
                  <a:srgbClr val="002060"/>
                </a:solidFill>
                <a:latin typeface="DQCAIO+CambriaMath"/>
                <a:cs typeface="DQCAIO+CambriaMath"/>
              </a:rPr>
              <a:t>$</a:t>
            </a:r>
            <a:r>
              <a:rPr sz="2300" spc="18" dirty="0">
                <a:solidFill>
                  <a:srgbClr val="002060"/>
                </a:solidFill>
                <a:latin typeface="OFTCAF+CambriaMath"/>
                <a:cs typeface="OFTCAF+CambriaMath"/>
              </a:rPr>
              <a:t>$%$&amp;"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715462" y="2398591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060"/>
                </a:solidFill>
                <a:latin typeface="OFTCAF+CambriaMath"/>
                <a:cs typeface="OFTCAF+CambriaMath"/>
              </a:rPr>
              <a:t>'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665" y="2706623"/>
            <a:ext cx="772946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2060"/>
                </a:solidFill>
                <a:latin typeface="HRMCKQ+CambriaMath"/>
                <a:cs typeface="HRMCKQ+CambriaMath"/>
              </a:rPr>
              <a:t>!</a:t>
            </a:r>
            <a:r>
              <a:rPr sz="2700" spc="48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the </a:t>
            </a:r>
            <a:r>
              <a:rPr sz="2700" spc="-15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number</a:t>
            </a:r>
            <a:r>
              <a:rPr sz="2700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of</a:t>
            </a:r>
            <a:r>
              <a:rPr sz="2700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pixels</a:t>
            </a:r>
            <a:r>
              <a:rPr sz="2700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in</a:t>
            </a:r>
            <a:r>
              <a:rPr sz="2700" spc="-1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all</a:t>
            </a:r>
            <a:r>
              <a:rPr sz="2700" spc="-10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images</a:t>
            </a:r>
            <a:r>
              <a:rPr sz="2700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of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our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99415" y="2861514"/>
            <a:ext cx="165773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582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5" dirty="0">
                <a:solidFill>
                  <a:srgbClr val="002060"/>
                </a:solidFill>
                <a:latin typeface="DQCAIO+CambriaMath"/>
                <a:cs typeface="DQCAIO+CambriaMath"/>
              </a:rPr>
              <a:t>23245</a:t>
            </a:r>
          </a:p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RDPBSM+TradeGothicLTStd-Bd2"/>
                <a:cs typeface="RDPBSM+TradeGothicLTStd-Bd2"/>
              </a:rPr>
              <a:t>minibatch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3665" y="3544823"/>
            <a:ext cx="5927214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2060"/>
                </a:solidFill>
                <a:latin typeface="HRMCKQ+CambriaMath"/>
                <a:cs typeface="HRMCKQ+CambriaMath"/>
              </a:rPr>
              <a:t>"</a:t>
            </a:r>
            <a:r>
              <a:rPr sz="2700" spc="92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the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of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the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neural</a:t>
            </a:r>
            <a:r>
              <a:rPr sz="2700" spc="-1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network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48323" y="3699714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DQCAIO+CambriaMath"/>
                <a:cs typeface="DQCAIO+CambriaMath"/>
              </a:rPr>
              <a:t>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72580" y="3925266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DQCAIO+CambriaMath"/>
                <a:cs typeface="DQCAIO+CambriaMath"/>
              </a:rPr>
              <a:t>∗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3665" y="3974591"/>
            <a:ext cx="5654130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2060"/>
                </a:solidFill>
                <a:latin typeface="HRMCKQ+CambriaMath"/>
                <a:cs typeface="HRMCKQ+CambriaMath"/>
              </a:rPr>
              <a:t>"</a:t>
            </a:r>
            <a:r>
              <a:rPr sz="2700" spc="130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the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ground</a:t>
            </a:r>
            <a:r>
              <a:rPr sz="2700" spc="-1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truth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classification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48323" y="4144722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DQCAIO+CambriaMath"/>
                <a:cs typeface="DQCAIO+CambriaMath"/>
              </a:rPr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5814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RDPBSM+TradeGothicLTStd-Bd2"/>
                <a:cs typeface="RDPBSM+TradeGothicLTStd-Bd2"/>
              </a:rPr>
              <a:t>The Semantic Segmentation 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25301" y="1520951"/>
            <a:ext cx="2313401" cy="4330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7030A0"/>
                </a:solidFill>
                <a:latin typeface="JMJKGB+TradeGothicLTStd"/>
                <a:cs typeface="JMJKGB+TradeGothicLTStd"/>
              </a:rPr>
              <a:t>Road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FF00FF"/>
                </a:solidFill>
                <a:latin typeface="JMJKGB+TradeGothicLTStd"/>
                <a:cs typeface="JMJKGB+TradeGothicLTStd"/>
              </a:rPr>
              <a:t>Sidewalk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BFBFBF"/>
                </a:solidFill>
                <a:latin typeface="JMJKGB+TradeGothicLTStd"/>
                <a:cs typeface="JMJKGB+TradeGothicLTStd"/>
              </a:rPr>
              <a:t>Pole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417B85"/>
                </a:solidFill>
                <a:latin typeface="JMJKGB+TradeGothicLTStd"/>
                <a:cs typeface="JMJKGB+TradeGothicLTStd"/>
              </a:rPr>
              <a:t>Traffic</a:t>
            </a:r>
            <a:r>
              <a:rPr sz="2700" spc="-10" dirty="0">
                <a:solidFill>
                  <a:srgbClr val="417B85"/>
                </a:solidFill>
                <a:latin typeface="JMJKGB+TradeGothicLTStd"/>
                <a:cs typeface="JMJKGB+TradeGothicLTStd"/>
              </a:rPr>
              <a:t> </a:t>
            </a:r>
            <a:r>
              <a:rPr sz="2700" spc="-12" dirty="0">
                <a:solidFill>
                  <a:srgbClr val="417B85"/>
                </a:solidFill>
                <a:latin typeface="JMJKGB+TradeGothicLTStd"/>
                <a:cs typeface="JMJKGB+TradeGothicLTStd"/>
              </a:rPr>
              <a:t>Light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D7D200"/>
                </a:solidFill>
                <a:latin typeface="JMJKGB+TradeGothicLTStd"/>
                <a:cs typeface="JMJKGB+TradeGothicLTStd"/>
              </a:rPr>
              <a:t>Traffic</a:t>
            </a:r>
            <a:r>
              <a:rPr sz="2700" spc="-10" dirty="0">
                <a:solidFill>
                  <a:srgbClr val="D7D200"/>
                </a:solidFill>
                <a:latin typeface="JMJKGB+TradeGothicLTStd"/>
                <a:cs typeface="JMJKGB+TradeGothicLTStd"/>
              </a:rPr>
              <a:t> </a:t>
            </a:r>
            <a:r>
              <a:rPr sz="2700" spc="-15" dirty="0">
                <a:solidFill>
                  <a:srgbClr val="D7D200"/>
                </a:solidFill>
                <a:latin typeface="JMJKGB+TradeGothicLTStd"/>
                <a:cs typeface="JMJKGB+TradeGothicLTStd"/>
              </a:rPr>
              <a:t>Signs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92D050"/>
                </a:solidFill>
                <a:latin typeface="JMJKGB+TradeGothicLTStd"/>
                <a:cs typeface="JMJKGB+TradeGothicLTStd"/>
              </a:rPr>
              <a:t>Vegetation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3FFF96"/>
                </a:solidFill>
                <a:latin typeface="JMJKGB+TradeGothicLTStd"/>
                <a:cs typeface="JMJKGB+TradeGothicLTStd"/>
              </a:rPr>
              <a:t>Terrain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374D81"/>
                </a:solidFill>
                <a:latin typeface="JMJKGB+TradeGothicLTStd"/>
                <a:cs typeface="JMJKGB+TradeGothicLTStd"/>
              </a:rPr>
              <a:t>Sky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00FF"/>
                </a:solidFill>
                <a:latin typeface="JMJKGB+TradeGothicLTStd"/>
                <a:cs typeface="JMJKGB+TradeGothicLTStd"/>
              </a:rPr>
              <a:t>Car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0000"/>
                </a:solidFill>
                <a:latin typeface="JMJKGB+TradeGothicLTStd"/>
                <a:cs typeface="JMJKGB+TradeGothicLTStd"/>
              </a:rPr>
              <a:t>Background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0" y="5301208"/>
            <a:ext cx="84002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Given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an input image, we want to classify each pixel into a set of preset categories.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Categories </a:t>
            </a:r>
            <a:r>
              <a:rPr lang="en-US" altLang="ja-JP" sz="2400" b="0" i="0" u="none" strike="noStrike" baseline="0" dirty="0" smtClean="0">
                <a:solidFill>
                  <a:srgbClr val="000000"/>
                </a:solidFill>
                <a:latin typeface="AMOAHB+HelveticaNeue"/>
              </a:rPr>
              <a:t>-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static road elements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: road, sidewalk, pole, tra</a:t>
            </a:r>
            <a:r>
              <a:rPr lang="en-US" altLang="ja-JP" dirty="0">
                <a:solidFill>
                  <a:srgbClr val="000000"/>
                </a:solidFill>
                <a:latin typeface="FCOXJH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 light, tra</a:t>
            </a:r>
            <a:r>
              <a:rPr lang="en-US" altLang="ja-JP" dirty="0">
                <a:solidFill>
                  <a:srgbClr val="000000"/>
                </a:solidFill>
                <a:latin typeface="FCOXJH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 sign.</a:t>
            </a:r>
            <a:r>
              <a:rPr lang="en-US" altLang="ja-JP" sz="2400" b="0" i="0" u="none" strike="noStrike" baseline="0" dirty="0" smtClean="0">
                <a:solidFill>
                  <a:srgbClr val="000000"/>
                </a:solidFill>
                <a:latin typeface="AMOAHB+HelveticaNeue"/>
              </a:rPr>
              <a:t>-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dynamic obstacles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: car, pedestrian, cyclist. </a:t>
            </a:r>
            <a:r>
              <a:rPr lang="en-US" altLang="ja-JP" sz="2400" b="0" i="0" u="none" strike="noStrike" baseline="0" dirty="0" smtClean="0">
                <a:solidFill>
                  <a:srgbClr val="000000"/>
                </a:solidFill>
                <a:latin typeface="AMOAHB+HelveticaNeue"/>
              </a:rPr>
              <a:t>-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background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class,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vegetation(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植生「しょくせい」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), terrain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（地形）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,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sky. </a:t>
            </a:r>
            <a:endParaRPr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7083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FPKRF+TradeGothicLTStd-Bd2"/>
                <a:cs typeface="AFPKRF+TradeGothicLTStd-Bd2"/>
              </a:rPr>
              <a:t>ConvNets For Semantic Segmentation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OJKKS+TradeGothicLTStd-Bd2"/>
                <a:cs typeface="IOJKKS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100283" cy="2093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Convolutional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Neural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Networks</a:t>
            </a:r>
            <a:r>
              <a:rPr sz="270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solve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segmentation problem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In</a:t>
            </a:r>
            <a:r>
              <a:rPr sz="2700" spc="-14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a</a:t>
            </a:r>
            <a:r>
              <a:rPr sz="2700" spc="-23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DJVSHS+TradeGothicLTStd"/>
                <a:cs typeface="DJVSHS+TradeGothicLTStd"/>
              </a:rPr>
              <a:t>feature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DJVSHS+TradeGothicLTStd"/>
                <a:cs typeface="DJVSHS+TradeGothicLTStd"/>
              </a:rPr>
              <a:t>extractor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and </a:t>
            </a:r>
            <a:r>
              <a:rPr sz="270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a</a:t>
            </a:r>
            <a:r>
              <a:rPr sz="2700" spc="-23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DJVSHS+TradeGothicLTStd"/>
                <a:cs typeface="DJVSHS+TradeGothicLTStd"/>
              </a:rPr>
              <a:t>feature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DJVSHS+TradeGothicLTStd"/>
                <a:cs typeface="DJVSHS+TradeGothicLTStd"/>
              </a:rPr>
              <a:t>decoder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are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required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to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provide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final output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of </a:t>
            </a:r>
            <a:r>
              <a:rPr sz="2700" spc="-14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semantic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models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4008386"/>
            <a:ext cx="8500415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Segmentation</a:t>
            </a:r>
            <a:r>
              <a:rPr sz="2700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For</a:t>
            </a:r>
            <a:r>
              <a:rPr sz="2700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Autonomous</a:t>
            </a:r>
            <a:r>
              <a:rPr sz="2700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Driving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711624" y="486025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[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2017] Pyramid Scene Parsing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Network:</a:t>
            </a:r>
          </a:p>
          <a:p>
            <a:r>
              <a:rPr lang="en-US" altLang="ja-JP" dirty="0" smtClean="0">
                <a:solidFill>
                  <a:srgbClr val="000000"/>
                </a:solidFill>
                <a:latin typeface="AMOAHB+HelveticaNeue"/>
                <a:hlinkClick r:id="rId3"/>
              </a:rPr>
              <a:t>https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  <a:hlinkClick r:id="rId3"/>
              </a:rPr>
              <a:t>://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  <a:hlinkClick r:id="rId3"/>
              </a:rPr>
              <a:t>arxiv.org/abs/1612.01105</a:t>
            </a:r>
            <a:endParaRPr lang="en-US" altLang="ja-JP" dirty="0" smtClean="0">
              <a:solidFill>
                <a:srgbClr val="000000"/>
              </a:solidFill>
              <a:latin typeface="AMOAHB+HelveticaNeue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また</a:t>
            </a:r>
            <a:r>
              <a:rPr lang="en-US" altLang="ja-JP" dirty="0" err="1">
                <a:solidFill>
                  <a:srgbClr val="000000"/>
                </a:solidFill>
                <a:latin typeface="AMOAHB+HelveticaNeue"/>
              </a:rPr>
              <a:t>SenseTime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の論 ⽂！ </a:t>
            </a:r>
            <a:endParaRPr lang="en-US" altLang="ja-JP" dirty="0" smtClean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[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2016] </a:t>
            </a:r>
            <a:r>
              <a:rPr lang="en-US" altLang="ja-JP" dirty="0" err="1">
                <a:solidFill>
                  <a:srgbClr val="000000"/>
                </a:solidFill>
                <a:latin typeface="AMOAHB+HelveticaNeue"/>
              </a:rPr>
              <a:t>SegNet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: A Deep Convolutional Encoder-Decoder Architecture for Image Segmentation: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  <a:hlinkClick r:id="rId4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  <a:hlinkClick r:id="rId4"/>
              </a:rPr>
              <a:t>arxiv.org/abs/1511.00561</a:t>
            </a:r>
            <a:endParaRPr lang="en-US" altLang="ja-JP" dirty="0" smtClean="0">
              <a:solidFill>
                <a:srgbClr val="000000"/>
              </a:solidFill>
              <a:latin typeface="AMOAHB+Helvetica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7303412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OFLFTC+TradeGothicLTStd-Bd2"/>
                <a:cs typeface="OFLFTC+TradeGothicLTStd-Bd2"/>
              </a:rPr>
              <a:t>Semantic Segmentation For Road Scene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OFLFTC+TradeGothicLTStd-Bd2"/>
                <a:cs typeface="OFLFTC+TradeGothicLTStd-Bd2"/>
              </a:rPr>
              <a:t>Understanding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5,</a:t>
            </a:r>
            <a:r>
              <a:rPr sz="1600" spc="55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7700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CQFUAD+TradeGothicLTStd-Bd2"/>
                <a:cs typeface="CQFUAD+TradeGothicLTStd-Bd2"/>
              </a:rPr>
              <a:t>Learning 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441607" cy="2501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Learn</a:t>
            </a: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how</a:t>
            </a:r>
            <a:r>
              <a:rPr sz="2700" spc="-25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output</a:t>
            </a:r>
            <a:r>
              <a:rPr sz="270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of </a:t>
            </a:r>
            <a:r>
              <a:rPr sz="2700" spc="-14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semantic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models</a:t>
            </a:r>
            <a:r>
              <a:rPr sz="270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perform</a:t>
            </a:r>
            <a:r>
              <a:rPr sz="2700" spc="-23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drivable</a:t>
            </a:r>
            <a:r>
              <a:rPr sz="2700" spc="-10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space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estimation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Learn</a:t>
            </a: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how</a:t>
            </a:r>
            <a:r>
              <a:rPr sz="2700" spc="-25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output</a:t>
            </a:r>
            <a:r>
              <a:rPr sz="270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of </a:t>
            </a:r>
            <a:r>
              <a:rPr sz="2700" spc="-14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semantic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models</a:t>
            </a:r>
            <a:r>
              <a:rPr sz="270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perform</a:t>
            </a:r>
            <a:r>
              <a:rPr sz="2700" spc="-23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semantic</a:t>
            </a:r>
            <a:r>
              <a:rPr sz="2700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lane</a:t>
            </a:r>
          </a:p>
          <a:p>
            <a:pPr marL="285750" marR="0">
              <a:lnSpc>
                <a:spcPts val="3196"/>
              </a:lnSpc>
              <a:spcBef>
                <a:spcPts val="19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estimation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677681" y="260648"/>
            <a:ext cx="45118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In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the context of semantic segmentation,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drivable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surface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includes all pixels from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road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crosswalks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lane markings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parking spots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, and even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sometimes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rail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tracks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（線路）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Estimating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a drivable surface is very important as it is one of the main steps for constructing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occupancy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grids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from 3D depth sensors. 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04112" y="429309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1.</a:t>
            </a:r>
            <a:r>
              <a:rPr kumimoji="1" lang="ja-JP" altLang="en-US" dirty="0" smtClean="0"/>
              <a:t>路面や</a:t>
            </a:r>
            <a:r>
              <a:rPr kumimoji="1" lang="en-US" altLang="ja-JP" dirty="0" smtClean="0"/>
              <a:t>2.</a:t>
            </a:r>
            <a:r>
              <a:rPr kumimoji="1" lang="ja-JP" altLang="en-US" dirty="0" smtClean="0"/>
              <a:t>レーンの予測。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52713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NNGQNT+TradeGothicLTStd-Bd2"/>
                <a:cs typeface="NNGQNT+TradeGothicLTStd-Bd2"/>
              </a:rPr>
              <a:t>Semantic Segmentation 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1440" y="6001969"/>
            <a:ext cx="888034" cy="221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47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0C0"/>
                </a:solidFill>
                <a:latin typeface="RVOFTO+TradeGothicLTStd-Bd2"/>
                <a:cs typeface="RVOFTO+TradeGothicLTStd-Bd2"/>
              </a:rPr>
              <a:t>Data From: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61440" y="6181344"/>
            <a:ext cx="5003253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0C0"/>
                </a:solidFill>
                <a:latin typeface="HNBCVC+TradeGothicLTStd"/>
                <a:cs typeface="HNBCVC+TradeGothicLTStd"/>
              </a:rPr>
              <a:t>https://www.mapillary.com/dataset/vistas?pKey=rwbBtYKofke2NeLIvj8j-A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43798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UCUCN+TradeGothicLTStd-Bd2"/>
                <a:cs typeface="UUCUCN+TradeGothicLTStd-Bd2"/>
              </a:rPr>
              <a:t>3D Drivable Surface 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9992"/>
            <a:ext cx="4555898" cy="304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1.</a:t>
            </a:r>
            <a:r>
              <a:rPr sz="2700" spc="35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Generate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semantic</a:t>
            </a:r>
          </a:p>
          <a:p>
            <a:pPr marL="457199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output</a:t>
            </a:r>
          </a:p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2.</a:t>
            </a:r>
            <a:r>
              <a:rPr sz="2700" spc="35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MPURFD+TradeGothicLTStd"/>
                <a:cs typeface="MPURFD+TradeGothicLTStd"/>
              </a:rPr>
              <a:t>Associate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25" dirty="0">
                <a:solidFill>
                  <a:srgbClr val="FF0000"/>
                </a:solidFill>
                <a:latin typeface="MPURFD+TradeGothicLTStd"/>
                <a:cs typeface="MPURFD+TradeGothicLTStd"/>
              </a:rPr>
              <a:t>3D</a:t>
            </a:r>
            <a:r>
              <a:rPr sz="2700" spc="-14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point</a:t>
            </a:r>
          </a:p>
          <a:p>
            <a:pPr marL="457199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coordinates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25" dirty="0">
                <a:solidFill>
                  <a:srgbClr val="FF0000"/>
                </a:solidFill>
                <a:latin typeface="MPURFD+TradeGothicLTStd"/>
                <a:cs typeface="MPURFD+TradeGothicLTStd"/>
              </a:rPr>
              <a:t>2D</a:t>
            </a:r>
            <a:r>
              <a:rPr sz="2700" spc="-1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image</a:t>
            </a:r>
          </a:p>
          <a:p>
            <a:pPr marL="457199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pixels</a:t>
            </a:r>
          </a:p>
          <a:p>
            <a:pPr marL="0" marR="0">
              <a:lnSpc>
                <a:spcPts val="3095"/>
              </a:lnSpc>
              <a:spcBef>
                <a:spcPts val="0"/>
              </a:spcBef>
              <a:spcAft>
                <a:spcPts val="0"/>
              </a:spcAft>
            </a:pP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3.</a:t>
            </a:r>
            <a:r>
              <a:rPr sz="2700" spc="35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Choose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3D</a:t>
            </a:r>
            <a:r>
              <a:rPr sz="2700" spc="-14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points</a:t>
            </a:r>
          </a:p>
          <a:p>
            <a:pPr marL="457199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belonging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the</a:t>
            </a:r>
            <a:r>
              <a:rPr sz="2700" spc="-18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NQKTDO+TradeGothicLTStd-Bd2"/>
                <a:cs typeface="NQKTDO+TradeGothicLTStd-Bd2"/>
              </a:rPr>
              <a:t>Drivable</a:t>
            </a:r>
          </a:p>
          <a:p>
            <a:pPr marL="457199" marR="0">
              <a:lnSpc>
                <a:spcPts val="278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NQKTDO+TradeGothicLTStd-Bd2"/>
                <a:cs typeface="NQKTDO+TradeGothicLTStd-Bd2"/>
              </a:rPr>
              <a:t>Surface </a:t>
            </a:r>
            <a:r>
              <a:rPr sz="2700" spc="-11" dirty="0">
                <a:solidFill>
                  <a:srgbClr val="FF0000"/>
                </a:solidFill>
                <a:latin typeface="MPURFD+TradeGothicLTStd"/>
                <a:cs typeface="MPURFD+TradeGothicLTStd"/>
              </a:rPr>
              <a:t>category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4453394"/>
            <a:ext cx="371642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4.</a:t>
            </a:r>
            <a:r>
              <a:rPr sz="2700" spc="35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3D</a:t>
            </a:r>
            <a:r>
              <a:rPr sz="2700" spc="-1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NQKTDO+TradeGothicLTStd-Bd2"/>
                <a:cs typeface="NQKTDO+TradeGothicLTStd-Bd2"/>
              </a:rPr>
              <a:t>drivable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0865" y="4819154"/>
            <a:ext cx="223743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NQKTDO+TradeGothicLTStd-Bd2"/>
                <a:cs typeface="NQKTDO+TradeGothicLTStd-Bd2"/>
              </a:rPr>
              <a:t>surface</a:t>
            </a:r>
            <a:r>
              <a:rPr sz="2700" spc="-10" dirty="0">
                <a:solidFill>
                  <a:srgbClr val="001F5F"/>
                </a:solidFill>
                <a:latin typeface="NQKTDO+TradeGothicLTStd-Bd2"/>
                <a:cs typeface="NQKTDO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QKTDO+TradeGothicLTStd-Bd2"/>
                <a:cs typeface="NQKTDO+TradeGothicLTStd-Bd2"/>
              </a:rPr>
              <a:t>model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775520" y="2810982"/>
            <a:ext cx="4248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either from stereo data or by projecting a LiDAR point cloud to the image plane.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604151" y="512300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complexity of this model can range from a simple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plane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to more complex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spline</a:t>
            </a:r>
            <a:r>
              <a:rPr lang="ja-JP" altLang="en-US" dirty="0" smtClean="0">
                <a:solidFill>
                  <a:srgbClr val="FF0000"/>
                </a:solidFill>
                <a:latin typeface="AMOAHB+HelveticaNeue"/>
              </a:rPr>
              <a:t>（スプライン）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surface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models.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spline</a:t>
            </a:r>
            <a:r>
              <a:rPr lang="ja-JP" altLang="en-US" dirty="0"/>
              <a:t>という⾔葉は</a:t>
            </a:r>
            <a:r>
              <a:rPr lang="en-US" altLang="ja-JP" dirty="0" err="1"/>
              <a:t>MatLab</a:t>
            </a:r>
            <a:r>
              <a:rPr lang="ja-JP" altLang="en-US" dirty="0"/>
              <a:t>の</a:t>
            </a:r>
            <a:r>
              <a:rPr lang="en-US" altLang="ja-JP" dirty="0" err="1"/>
              <a:t>DrivingScenario</a:t>
            </a:r>
            <a:r>
              <a:rPr lang="en-US" altLang="ja-JP" dirty="0"/>
              <a:t> toolbox</a:t>
            </a:r>
            <a:r>
              <a:rPr lang="ja-JP" altLang="en-US" dirty="0" err="1"/>
              <a:t>にも</a:t>
            </a:r>
            <a:r>
              <a:rPr lang="ja-JP" altLang="en-US" dirty="0"/>
              <a:t>⾒たことがある。点列から道路 を作る時！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43798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UCUCN+TradeGothicLTStd-Bd2"/>
                <a:cs typeface="UUCUCN+TradeGothicLTStd-Bd2"/>
              </a:rPr>
              <a:t>3D Drivable Surface 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87423"/>
            <a:ext cx="5363233" cy="137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Plane</a:t>
            </a:r>
            <a:r>
              <a:rPr sz="2700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Model:</a:t>
            </a:r>
          </a:p>
          <a:p>
            <a:pPr marL="2366644" marR="0">
              <a:lnSpc>
                <a:spcPts val="3751"/>
              </a:lnSpc>
              <a:spcBef>
                <a:spcPts val="146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!"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$%</a:t>
            </a:r>
            <a:r>
              <a:rPr sz="3200" spc="-3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&amp;</a:t>
            </a:r>
            <a:r>
              <a:rPr sz="3200" spc="1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(</a:t>
            </a:r>
          </a:p>
          <a:p>
            <a:pPr marL="0" marR="0">
              <a:lnSpc>
                <a:spcPts val="3196"/>
              </a:lnSpc>
              <a:spcBef>
                <a:spcPts val="20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Least</a:t>
            </a:r>
            <a:r>
              <a:rPr sz="2700" spc="-10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squares</a:t>
            </a:r>
            <a:r>
              <a:rPr sz="2700" spc="-10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formulation: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40344" y="2822388"/>
            <a:ext cx="435413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!</a:t>
            </a:r>
            <a:r>
              <a:rPr sz="2400" spc="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=</a:t>
            </a:r>
            <a:r>
              <a:rPr sz="2400" spc="90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58" dirty="0">
                <a:solidFill>
                  <a:srgbClr val="001F5F"/>
                </a:solidFill>
                <a:latin typeface="AFRWUA+CambriaMath"/>
                <a:cs typeface="AFRWUA+CambriaMath"/>
              </a:rPr>
              <a:t>#,</a:t>
            </a:r>
            <a:r>
              <a:rPr sz="2400" spc="-26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46" dirty="0">
                <a:solidFill>
                  <a:srgbClr val="001F5F"/>
                </a:solidFill>
                <a:latin typeface="AFRWUA+CambriaMath"/>
                <a:cs typeface="AFRWUA+CambriaMath"/>
              </a:rPr>
              <a:t>%,</a:t>
            </a:r>
            <a:r>
              <a:rPr sz="2400" spc="-2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&amp;</a:t>
            </a:r>
            <a:r>
              <a:rPr sz="2400" spc="3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,</a:t>
            </a:r>
            <a:r>
              <a:rPr sz="2400" spc="41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argmin</a:t>
            </a:r>
            <a:r>
              <a:rPr sz="2400" spc="39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.!</a:t>
            </a:r>
            <a:r>
              <a:rPr sz="2400" spc="-4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</a:t>
            </a:r>
            <a:r>
              <a:rPr sz="2400" spc="-7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4924" y="3144729"/>
            <a:ext cx="30375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1048" y="3303972"/>
            <a:ext cx="648398" cy="75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5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−8</a:t>
            </a:r>
            <a:r>
              <a:rPr sz="2700" baseline="-21000" dirty="0">
                <a:solidFill>
                  <a:srgbClr val="001F5F"/>
                </a:solidFill>
                <a:latin typeface="AFRWUA+CambriaMath"/>
                <a:cs typeface="AFRWUA+CambriaMath"/>
              </a:rPr>
              <a:t>2</a:t>
            </a:r>
          </a:p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14131" y="3331404"/>
            <a:ext cx="1823644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1</a:t>
            </a:r>
            <a:r>
              <a:rPr sz="2400" spc="32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3</a:t>
            </a:r>
            <a:r>
              <a:rPr sz="2400" spc="298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</a:t>
            </a:r>
            <a:r>
              <a:rPr sz="2400" dirty="0">
                <a:solidFill>
                  <a:srgbClr val="001F5F"/>
                </a:solidFill>
                <a:latin typeface="LQQOKF+CambriaMath"/>
                <a:cs typeface="LQQOKF+CambriaMath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66022" y="3464769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17596" y="3464769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10575" y="3697164"/>
            <a:ext cx="182720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1</a:t>
            </a:r>
            <a:r>
              <a:rPr sz="2400" spc="32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3</a:t>
            </a:r>
            <a:r>
              <a:rPr sz="2400" spc="30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</a:t>
            </a:r>
            <a:r>
              <a:rPr sz="2400" dirty="0">
                <a:solidFill>
                  <a:srgbClr val="001F5F"/>
                </a:solidFill>
                <a:latin typeface="LQQOKF+CambriaMath"/>
                <a:cs typeface="LQQOKF+CambriaMath"/>
              </a:rPr>
              <a:t>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58268" y="3797001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69515" y="3833577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521088" y="3833577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66735" y="3889188"/>
            <a:ext cx="66141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.</a:t>
            </a:r>
            <a:r>
              <a:rPr sz="2400" spc="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=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564140" y="3889188"/>
            <a:ext cx="134448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,</a:t>
            </a:r>
            <a:r>
              <a:rPr sz="2400" spc="41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0</a:t>
            </a:r>
            <a:r>
              <a:rPr sz="2400" spc="1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=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197677" y="4020252"/>
            <a:ext cx="247054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⋮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813063" y="4053780"/>
            <a:ext cx="1573569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⋮</a:t>
            </a:r>
            <a:r>
              <a:rPr sz="2400" spc="377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⋮</a:t>
            </a:r>
            <a:r>
              <a:rPr sz="2400" spc="397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⋮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968632" y="4376868"/>
            <a:ext cx="692410" cy="43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-31" dirty="0">
                <a:solidFill>
                  <a:srgbClr val="001F5F"/>
                </a:solidFill>
                <a:latin typeface="AFRWUA+CambriaMath"/>
                <a:cs typeface="AFRWUA+CambriaMath"/>
              </a:rPr>
              <a:t>−8</a:t>
            </a:r>
            <a:r>
              <a:rPr sz="2700" baseline="-19999" dirty="0">
                <a:solidFill>
                  <a:srgbClr val="001F5F"/>
                </a:solidFill>
                <a:latin typeface="AFRWUA+CambriaMath"/>
                <a:cs typeface="AFRWUA+CambriaMath"/>
              </a:rPr>
              <a:t>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88159" y="4413444"/>
            <a:ext cx="1849616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1</a:t>
            </a:r>
            <a:r>
              <a:rPr sz="2400" spc="32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3</a:t>
            </a:r>
            <a:r>
              <a:rPr sz="2400" spc="31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</a:t>
            </a:r>
            <a:r>
              <a:rPr sz="2400" dirty="0">
                <a:solidFill>
                  <a:srgbClr val="001F5F"/>
                </a:solidFill>
                <a:latin typeface="LQQOKF+CambriaMath"/>
                <a:cs typeface="LQQOKF+CambriaMath"/>
              </a:rPr>
              <a:t>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847100" y="4546809"/>
            <a:ext cx="325189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498673" y="4546809"/>
            <a:ext cx="325189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7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13665" y="4788407"/>
            <a:ext cx="1768259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Solution: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826272" y="5160079"/>
            <a:ext cx="3106102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2877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UGGMLA+CambriaMath"/>
                <a:cs typeface="UGGMLA+CambriaMath"/>
              </a:rPr>
              <a:t>!</a:t>
            </a:r>
            <a:r>
              <a:rPr sz="2300" spc="303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spc="27" dirty="0">
                <a:solidFill>
                  <a:srgbClr val="001F5F"/>
                </a:solidFill>
                <a:latin typeface="UGGMLA+CambriaMath"/>
                <a:cs typeface="UGGMLA+CambriaMath"/>
              </a:rPr>
              <a:t>"#</a:t>
            </a:r>
            <a:r>
              <a:rPr sz="2300" spc="15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1F5F"/>
                </a:solidFill>
                <a:latin typeface="UGGMLA+CambriaMath"/>
                <a:cs typeface="UGGMLA+CambriaMath"/>
              </a:rPr>
              <a:t>!</a:t>
            </a:r>
          </a:p>
          <a:p>
            <a:pPr marL="0" marR="0">
              <a:lnSpc>
                <a:spcPts val="117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)</a:t>
            </a:r>
            <a:r>
              <a:rPr sz="3200" spc="1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=</a:t>
            </a:r>
            <a:r>
              <a:rPr sz="3200" spc="14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*</a:t>
            </a:r>
            <a:r>
              <a:rPr sz="3200" spc="80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*</a:t>
            </a:r>
            <a:r>
              <a:rPr sz="3200" spc="37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*</a:t>
            </a:r>
            <a:r>
              <a:rPr sz="3200" spc="80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BASFK+CambriaMath"/>
                <a:cs typeface="ABASFK+CambriaMath"/>
              </a:rPr>
              <a:t>+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43798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UCUCN+TradeGothicLTStd-Bd2"/>
                <a:cs typeface="UUCUCN+TradeGothicLTStd-Bd2"/>
              </a:rPr>
              <a:t>3D Drivable Surface 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6233675" cy="1256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Minimum</a:t>
            </a:r>
            <a:r>
              <a:rPr sz="2700" spc="-18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points</a:t>
            </a:r>
            <a:r>
              <a:rPr sz="270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estimate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model:</a:t>
            </a:r>
            <a:r>
              <a:rPr sz="270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3</a:t>
            </a:r>
            <a:r>
              <a:rPr sz="2700" spc="-34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2" dirty="0" smtClean="0">
                <a:solidFill>
                  <a:srgbClr val="FF0000"/>
                </a:solidFill>
                <a:latin typeface="AKHJEF+TradeGothicLTStd"/>
                <a:cs typeface="AKHJEF+TradeGothicLTStd"/>
              </a:rPr>
              <a:t>non-collinear</a:t>
            </a:r>
            <a:r>
              <a:rPr lang="ja-JP" altLang="en-US" sz="2700" dirty="0" smtClean="0">
                <a:solidFill>
                  <a:srgbClr val="001F5F"/>
                </a:solidFill>
                <a:latin typeface="AKHJEF+TradeGothicLTStd"/>
                <a:cs typeface="AKHJEF+TradeGothicLTStd"/>
              </a:rPr>
              <a:t>（非共線</a:t>
            </a:r>
            <a:r>
              <a:rPr lang="ja-JP" altLang="en-US" sz="2700" dirty="0" smtClean="0">
                <a:solidFill>
                  <a:srgbClr val="001F5F"/>
                </a:solidFill>
                <a:latin typeface="AKHJEF+TradeGothicLTStd"/>
                <a:cs typeface="AKHJEF+TradeGothicLTStd"/>
              </a:rPr>
              <a:t>）</a:t>
            </a:r>
            <a:r>
              <a:rPr sz="2700" spc="-12" dirty="0" smtClean="0">
                <a:solidFill>
                  <a:srgbClr val="001F5F"/>
                </a:solidFill>
                <a:latin typeface="AKHJEF+TradeGothicLTStd"/>
                <a:cs typeface="AKHJEF+TradeGothicLTStd"/>
              </a:rPr>
              <a:t>points</a:t>
            </a:r>
            <a:endParaRPr sz="2700" spc="-12" dirty="0">
              <a:solidFill>
                <a:srgbClr val="001F5F"/>
              </a:solidFill>
              <a:latin typeface="AKHJEF+TradeGothicLTStd"/>
              <a:cs typeface="AKHJEF+TradeGothicLTStd"/>
            </a:endParaRP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RANSAC</a:t>
            </a:r>
            <a:r>
              <a:rPr sz="270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Algorithm: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2779775"/>
            <a:ext cx="5633694" cy="2371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1.</a:t>
            </a:r>
            <a:r>
              <a:rPr sz="2100" spc="100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From</a:t>
            </a:r>
            <a:r>
              <a:rPr sz="2100" spc="2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your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data,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randomly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select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3</a:t>
            </a:r>
            <a:r>
              <a:rPr sz="2100" spc="2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points.</a:t>
            </a:r>
          </a:p>
          <a:p>
            <a:pPr marL="0" marR="0">
              <a:lnSpc>
                <a:spcPts val="2486"/>
              </a:lnSpc>
              <a:spcBef>
                <a:spcPts val="201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2.</a:t>
            </a:r>
            <a:r>
              <a:rPr sz="2100" spc="100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Compute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model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parameters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69" dirty="0">
                <a:solidFill>
                  <a:srgbClr val="001F5F"/>
                </a:solidFill>
                <a:latin typeface="FULHHT+CambriaMath"/>
                <a:cs typeface="FULHHT+CambriaMath"/>
              </a:rPr>
              <a:t>!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,</a:t>
            </a:r>
            <a:r>
              <a:rPr sz="2100" spc="18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64" dirty="0">
                <a:solidFill>
                  <a:srgbClr val="001F5F"/>
                </a:solidFill>
                <a:latin typeface="FULHHT+CambriaMath"/>
                <a:cs typeface="FULHHT+CambriaMath"/>
              </a:rPr>
              <a:t>"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,</a:t>
            </a:r>
            <a:r>
              <a:rPr sz="2100" spc="18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and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FULHHT+CambriaMath"/>
                <a:cs typeface="FULHHT+CambriaMath"/>
              </a:rPr>
              <a:t>#</a:t>
            </a:r>
          </a:p>
          <a:p>
            <a:pPr marL="457199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using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least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squares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estimation.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3.</a:t>
            </a:r>
            <a:r>
              <a:rPr sz="2100" spc="100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Compute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number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of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inliers,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N.</a:t>
            </a:r>
          </a:p>
          <a:p>
            <a:pPr marL="0" marR="0">
              <a:lnSpc>
                <a:spcPts val="2486"/>
              </a:lnSpc>
              <a:spcBef>
                <a:spcPts val="225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4.</a:t>
            </a:r>
            <a:r>
              <a:rPr sz="2100" spc="100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If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N</a:t>
            </a:r>
            <a:r>
              <a:rPr sz="2100" spc="3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&gt;</a:t>
            </a:r>
            <a:r>
              <a:rPr sz="2100" spc="23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threshold,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terminate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and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return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the</a:t>
            </a:r>
          </a:p>
          <a:p>
            <a:pPr marL="457199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computed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plane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parameters.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Else,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go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back</a:t>
            </a:r>
          </a:p>
          <a:p>
            <a:pPr marL="457199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step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1.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5154167"/>
            <a:ext cx="5560297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5.</a:t>
            </a:r>
            <a:r>
              <a:rPr sz="2100" spc="100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Recompute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model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parameter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using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all</a:t>
            </a:r>
          </a:p>
          <a:p>
            <a:pPr marL="457199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5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the</a:t>
            </a:r>
            <a:r>
              <a:rPr sz="2100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 inliers</a:t>
            </a: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in</a:t>
            </a:r>
            <a:r>
              <a:rPr sz="2100" spc="2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inlier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set.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223516" y="906895"/>
            <a:ext cx="9832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Outliers</a:t>
            </a:r>
            <a:r>
              <a:rPr lang="ja-JP" altLang="en-US" dirty="0">
                <a:solidFill>
                  <a:srgbClr val="FF0000"/>
                </a:solidFill>
                <a:latin typeface="AMOAHB+HelveticaNeue"/>
              </a:rPr>
              <a:t>対応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（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Batch Least Squares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簡単ですが、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Outliers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のせいで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Plane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の品質が悪くなったり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する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） </a:t>
            </a:r>
            <a:endParaRPr lang="ja-JP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4097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WTSGVH+TradeGothicLTStd-Bd2"/>
                <a:cs typeface="WTSGVH+TradeGothicLTStd-Bd2"/>
              </a:rPr>
              <a:t>Semantic Lane 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5412138" cy="126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Estimate</a:t>
            </a:r>
            <a:r>
              <a:rPr sz="270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spc="-15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EIDSFV+TradeGothicLTStd-Bd2"/>
                <a:cs typeface="EIDSFV+TradeGothicLTStd-Bd2"/>
              </a:rPr>
              <a:t>lane,</a:t>
            </a:r>
            <a:r>
              <a:rPr sz="2700" dirty="0">
                <a:solidFill>
                  <a:srgbClr val="002060"/>
                </a:solidFill>
                <a:latin typeface="EIDSFV+TradeGothicLTStd-Bd2"/>
                <a:cs typeface="EIDSFV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area </a:t>
            </a:r>
            <a:r>
              <a:rPr sz="2700" spc="-15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where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BHQTG+TradeGothicLTStd"/>
                <a:cs typeface="WBHQTG+TradeGothicLTStd"/>
              </a:rPr>
              <a:t>car</a:t>
            </a: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BHQTG+TradeGothicLTStd"/>
                <a:cs typeface="WBHQTG+TradeGothicLTStd"/>
              </a:rPr>
              <a:t>can</a:t>
            </a:r>
            <a:r>
              <a:rPr sz="2700" spc="-14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BHQTG+TradeGothicLTStd"/>
                <a:cs typeface="WBHQTG+TradeGothicLTStd"/>
              </a:rPr>
              <a:t>drive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on</a:t>
            </a:r>
            <a:r>
              <a:rPr sz="2700" spc="-14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drivable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surface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737370"/>
            <a:ext cx="5572463" cy="398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Estimate</a:t>
            </a:r>
            <a:r>
              <a:rPr sz="270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7" dirty="0">
                <a:solidFill>
                  <a:srgbClr val="FF0000"/>
                </a:solidFill>
                <a:latin typeface="WBHQTG+TradeGothicLTStd"/>
                <a:cs typeface="WBHQTG+TradeGothicLTStd"/>
              </a:rPr>
              <a:t>what</a:t>
            </a:r>
            <a:r>
              <a:rPr sz="270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WBHQTG+TradeGothicLTStd"/>
                <a:cs typeface="WBHQTG+TradeGothicLTStd"/>
              </a:rPr>
              <a:t>at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spc="-15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EIDSFV+TradeGothicLTStd-Bd2"/>
                <a:cs typeface="EIDSFV+TradeGothicLTStd-Bd2"/>
              </a:rPr>
              <a:t>boundaries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9415" y="3148583"/>
            <a:ext cx="1839605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of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lane: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3590544"/>
            <a:ext cx="1039009" cy="987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BEECVO+CourierNewPSMT"/>
                <a:cs typeface="BEECVO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2060"/>
                </a:solidFill>
                <a:latin typeface="AKHJEF+TradeGothicLTStd"/>
                <a:cs typeface="AKHJEF+TradeGothicLTStd"/>
              </a:rPr>
              <a:t>Curb</a:t>
            </a:r>
          </a:p>
          <a:p>
            <a:pPr marL="0" marR="0">
              <a:lnSpc>
                <a:spcPts val="2486"/>
              </a:lnSpc>
              <a:spcBef>
                <a:spcPts val="15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BEECVO+CourierNewPSMT"/>
                <a:cs typeface="BEECVO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AKHJEF+TradeGothicLTStd"/>
                <a:cs typeface="AKHJEF+TradeGothicLTStd"/>
              </a:rPr>
              <a:t>Road</a:t>
            </a:r>
          </a:p>
          <a:p>
            <a:pPr marL="0" marR="0">
              <a:lnSpc>
                <a:spcPts val="2486"/>
              </a:lnSpc>
              <a:spcBef>
                <a:spcPts val="187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BEECVO+CourierNewPSMT"/>
                <a:cs typeface="BEECVO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AKHJEF+TradeGothicLTStd"/>
                <a:cs typeface="AKHJEF+TradeGothicLTStd"/>
              </a:rPr>
              <a:t>Car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19336" y="5019955"/>
            <a:ext cx="72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self-driving car has to base its maneuvers on what objects occur at the boundary of the lane, especially during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emergency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pull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overs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Semantic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lane estimation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のタスクは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estimating the lane and what occurs at its boundaries. </a:t>
            </a:r>
            <a:endParaRPr lang="ja-JP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4097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WTSGVH+TradeGothicLTStd-Bd2"/>
                <a:cs typeface="WTSGVH+TradeGothicLTStd-Bd2"/>
              </a:rPr>
              <a:t>Semantic Lane 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508760"/>
            <a:ext cx="5936982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1.</a:t>
            </a:r>
            <a:r>
              <a:rPr sz="2100" spc="100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Extract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segmentation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mask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from</a:t>
            </a:r>
            <a:r>
              <a:rPr sz="2100" spc="2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pixels</a:t>
            </a:r>
          </a:p>
          <a:p>
            <a:pPr marL="457199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belonging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lane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separators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such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as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lane</a:t>
            </a:r>
          </a:p>
          <a:p>
            <a:pPr marL="457199" marR="0">
              <a:lnSpc>
                <a:spcPts val="2532"/>
              </a:lnSpc>
              <a:spcBef>
                <a:spcPts val="69"/>
              </a:spcBef>
              <a:spcAft>
                <a:spcPts val="0"/>
              </a:spcAft>
            </a:pPr>
            <a:r>
              <a:rPr sz="2100" spc="15" dirty="0">
                <a:solidFill>
                  <a:srgbClr val="FF0000"/>
                </a:solidFill>
                <a:latin typeface="LWLRHK+TradeGothicLTStd-Bd2"/>
                <a:cs typeface="LWLRHK+TradeGothicLTStd-Bd2"/>
              </a:rPr>
              <a:t>markings</a:t>
            </a:r>
            <a:r>
              <a:rPr sz="2100" spc="10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or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LWLRHK+TradeGothicLTStd-Bd2"/>
                <a:cs typeface="LWLRHK+TradeGothicLTStd-Bd2"/>
              </a:rPr>
              <a:t>curbs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.</a:t>
            </a:r>
          </a:p>
          <a:p>
            <a:pPr marL="0" marR="0">
              <a:lnSpc>
                <a:spcPts val="2486"/>
              </a:lnSpc>
              <a:spcBef>
                <a:spcPts val="215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2.</a:t>
            </a:r>
            <a:r>
              <a:rPr sz="2100" spc="100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Extract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edges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from</a:t>
            </a:r>
            <a:r>
              <a:rPr sz="2100" spc="2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this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segmentation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mask</a:t>
            </a:r>
          </a:p>
          <a:p>
            <a:pPr marL="457199" marR="0">
              <a:lnSpc>
                <a:spcPts val="2532"/>
              </a:lnSpc>
              <a:spcBef>
                <a:spcPts val="69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using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an</a:t>
            </a:r>
            <a:r>
              <a:rPr sz="2100" spc="2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edge</a:t>
            </a:r>
            <a:r>
              <a:rPr sz="2100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detector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.</a:t>
            </a:r>
          </a:p>
          <a:p>
            <a:pPr marL="0" marR="0">
              <a:lnSpc>
                <a:spcPts val="2532"/>
              </a:lnSpc>
              <a:spcBef>
                <a:spcPts val="275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3.</a:t>
            </a:r>
            <a:r>
              <a:rPr sz="2100" spc="1002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Linear</a:t>
            </a:r>
            <a:r>
              <a:rPr sz="2100" spc="10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Lane</a:t>
            </a:r>
            <a:r>
              <a:rPr sz="2100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Model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: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Use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Hough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 smtClean="0">
                <a:solidFill>
                  <a:srgbClr val="FF0000"/>
                </a:solidFill>
                <a:latin typeface="RHVTNM+TradeGothicLTStd"/>
                <a:cs typeface="RHVTNM+TradeGothicLTStd"/>
              </a:rPr>
              <a:t>transform</a:t>
            </a:r>
            <a:endParaRPr sz="2100" spc="15" dirty="0">
              <a:solidFill>
                <a:srgbClr val="FF0000"/>
              </a:solidFill>
              <a:latin typeface="RHVTNM+TradeGothicLTStd"/>
              <a:cs typeface="RHVTNM+TradeGothicLTStd"/>
            </a:endParaRPr>
          </a:p>
          <a:p>
            <a:pPr marL="457199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detect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lines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in</a:t>
            </a:r>
            <a:r>
              <a:rPr sz="2100" spc="2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output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edge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20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map</a:t>
            </a:r>
            <a:r>
              <a:rPr sz="2100" spc="2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.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4.</a:t>
            </a:r>
            <a:r>
              <a:rPr sz="2100" spc="100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Filter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lines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based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on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slope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remove</a:t>
            </a:r>
          </a:p>
          <a:p>
            <a:pPr marL="457199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horizontal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0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lines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.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5.</a:t>
            </a:r>
            <a:r>
              <a:rPr sz="2100" spc="100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Remove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any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line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that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does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not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belong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the</a:t>
            </a:r>
          </a:p>
          <a:p>
            <a:pPr marL="457199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drivable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space.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5202935"/>
            <a:ext cx="5019483" cy="673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6.</a:t>
            </a:r>
            <a:r>
              <a:rPr sz="2100" spc="100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Determine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which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classes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occur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at 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the</a:t>
            </a:r>
          </a:p>
          <a:p>
            <a:pPr marL="457199" marR="0">
              <a:lnSpc>
                <a:spcPts val="2486"/>
              </a:lnSpc>
              <a:spcBef>
                <a:spcPts val="33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boundary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of 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lane.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5879977" y="359649"/>
            <a:ext cx="6312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Here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, use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canny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edge detector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output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are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pixels classified as edges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that will be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used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estimate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lane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boundaries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. </a:t>
            </a:r>
            <a:endParaRPr lang="ja-JP" altLang="en-US" dirty="0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5533148" y="1196752"/>
            <a:ext cx="1138916" cy="1368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6384032" y="5105855"/>
            <a:ext cx="5807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Given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an edge map, the Hough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transform(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ハフ変換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)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can generate a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set of lines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that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link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pixels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belonging to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edges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in the edge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map.</a:t>
            </a:r>
          </a:p>
          <a:p>
            <a:pPr marL="342900" indent="-342900">
              <a:buAutoNum type="arabicPeriod"/>
            </a:pPr>
            <a:r>
              <a:rPr lang="en-US" altLang="ja-JP" dirty="0" smtClean="0"/>
              <a:t>The </a:t>
            </a:r>
            <a:r>
              <a:rPr lang="en-US" altLang="ja-JP" dirty="0">
                <a:solidFill>
                  <a:srgbClr val="FF0000"/>
                </a:solidFill>
              </a:rPr>
              <a:t>minimum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length</a:t>
            </a:r>
            <a:r>
              <a:rPr lang="en-US" altLang="ja-JP" dirty="0"/>
              <a:t> of the required lines can be set as a </a:t>
            </a:r>
            <a:r>
              <a:rPr lang="en-US" altLang="ja-JP" dirty="0" err="1">
                <a:solidFill>
                  <a:srgbClr val="FF0000"/>
                </a:solidFill>
              </a:rPr>
              <a:t>hyperparameter</a:t>
            </a:r>
            <a:r>
              <a:rPr lang="en-US" altLang="ja-JP" dirty="0"/>
              <a:t> to force the algorithm to only detect lines that are long enough to be part of lane markings. </a:t>
            </a:r>
            <a:endParaRPr lang="ja-JP" altLang="en-US" dirty="0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5533148" y="3573016"/>
            <a:ext cx="1210924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586234" y="5813426"/>
            <a:ext cx="394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KZFMXD+PingFangSC-Regular"/>
              </a:rPr>
              <a:t>例えば⾞の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edge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が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boundary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に出たら。 </a:t>
            </a:r>
            <a:endParaRPr lang="ja-JP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17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6188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JAKNH+TradeGothicLTStd-Bd2"/>
                <a:cs typeface="IJAKNH+TradeGothicLTStd-Bd2"/>
              </a:rPr>
              <a:t>Auxiliary Material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5357621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Hough</a:t>
            </a:r>
            <a:r>
              <a:rPr sz="2700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Transform</a:t>
            </a:r>
            <a:r>
              <a:rPr sz="2700" spc="-23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Line</a:t>
            </a:r>
            <a:r>
              <a:rPr sz="2700" spc="-10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Detection</a:t>
            </a:r>
            <a:r>
              <a:rPr sz="2700" dirty="0">
                <a:solidFill>
                  <a:srgbClr val="001F5F"/>
                </a:solidFill>
                <a:latin typeface="MOMPHC+TradeGothicLTStd"/>
                <a:cs typeface="MOMPHC+TradeGothicLTStd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8585301" cy="398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41"/>
              </a:lnSpc>
              <a:spcBef>
                <a:spcPts val="0"/>
              </a:spcBef>
              <a:spcAft>
                <a:spcPts val="0"/>
              </a:spcAft>
            </a:pPr>
            <a:r>
              <a:rPr sz="2400" u="sng" dirty="0">
                <a:solidFill>
                  <a:srgbClr val="0070C0"/>
                </a:solidFill>
                <a:latin typeface="MOMPHC+TradeGothicLTStd"/>
                <a:cs typeface="MOMPHC+TradeGothicLTStd"/>
                <a:hlinkClick r:id="rId3"/>
              </a:rPr>
              <a:t>https://docs.opencv.org/3.4.3/d9/db0/tutorial_hough_lines.html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725179"/>
            <a:ext cx="3801871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Canny</a:t>
            </a:r>
            <a:r>
              <a:rPr sz="2700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Edge</a:t>
            </a:r>
            <a:r>
              <a:rPr sz="2700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Detection</a:t>
            </a:r>
            <a:r>
              <a:rPr sz="2700" dirty="0">
                <a:solidFill>
                  <a:srgbClr val="001F5F"/>
                </a:solidFill>
                <a:latin typeface="MOMPHC+TradeGothicLTStd"/>
                <a:cs typeface="MOMPHC+TradeGothicLTStd"/>
              </a:rPr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5" y="3136391"/>
            <a:ext cx="8212226" cy="398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41"/>
              </a:lnSpc>
              <a:spcBef>
                <a:spcPts val="0"/>
              </a:spcBef>
              <a:spcAft>
                <a:spcPts val="0"/>
              </a:spcAft>
            </a:pPr>
            <a:r>
              <a:rPr sz="2400" u="sng" dirty="0">
                <a:solidFill>
                  <a:srgbClr val="0070C0"/>
                </a:solidFill>
                <a:latin typeface="MOMPHC+TradeGothicLTStd"/>
                <a:cs typeface="MOMPHC+TradeGothicLTStd"/>
                <a:hlinkClick r:id="rId4"/>
              </a:rPr>
              <a:t>https://docs.opencv.org/3.4.3/da/d22/tutorial_py_canny.html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OJKKS+TradeGothicLTStd-Bd2"/>
                <a:cs typeface="IOJKKS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088934" cy="2093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Segmentation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Results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to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drivable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space,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what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classes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occurs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at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its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boundaries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Segmentation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Results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to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lanes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81400"/>
            <a:ext cx="8006740" cy="8494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Segmentation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Results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aid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2D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object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detection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846586"/>
            <a:ext cx="3460470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LAWWW+TradeGothicLTStd-Bd2"/>
                <a:cs typeface="GLAWWW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GLAWWW+TradeGothicLTStd-Bd2"/>
                <a:cs typeface="GLAWWW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LAWWW+TradeGothicLTStd-Bd2"/>
                <a:cs typeface="GLAWWW+TradeGothicLTStd-Bd2"/>
              </a:rPr>
              <a:t>Course</a:t>
            </a:r>
            <a:r>
              <a:rPr sz="2700" spc="-10" dirty="0">
                <a:solidFill>
                  <a:srgbClr val="001F5F"/>
                </a:solidFill>
                <a:latin typeface="GLAWWW+TradeGothicLTStd-Bd2"/>
                <a:cs typeface="GLAWWW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LAWWW+TradeGothicLTStd-Bd2"/>
                <a:cs typeface="GLAWWW+TradeGothicLTStd-Bd2"/>
              </a:rPr>
              <a:t>Project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015880" y="2881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Semantic lane detection and drivable surface estimation are the most prominent uses for semantic segmentation models in the context of self-driving cars.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655840" y="44260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Semantic segmentation is a powerful tool for self-driving cars and a core component of the high level perception stack. </a:t>
            </a:r>
            <a:endParaRPr lang="ja-JP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351584" y="4221088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input: every pixel.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302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08" y="-28275"/>
            <a:ext cx="12242267" cy="68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6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88502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TEVMG+TradeGothicLTStd-Bd2"/>
                <a:cs typeface="BTEVMG+TradeGothicLTStd-Bd2"/>
              </a:rPr>
              <a:t>Semantic Segmentation is Not Trivial 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507681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Occlusion,</a:t>
            </a:r>
            <a:r>
              <a:rPr sz="2700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truncation,</a:t>
            </a:r>
            <a:r>
              <a:rPr sz="2700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scale,</a:t>
            </a:r>
            <a:r>
              <a:rPr sz="2700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illumination</a:t>
            </a:r>
            <a:r>
              <a:rPr sz="2700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changes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88502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TEVMG+TradeGothicLTStd-Bd2"/>
                <a:cs typeface="BTEVMG+TradeGothicLTStd-Bd2"/>
              </a:rPr>
              <a:t>Semantic Segmentation is Not Trivial 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507681" cy="873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Occlusion,</a:t>
            </a:r>
            <a:r>
              <a:rPr sz="270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truncation,</a:t>
            </a:r>
            <a:r>
              <a:rPr sz="270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scale,</a:t>
            </a:r>
            <a:r>
              <a:rPr sz="270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illumination</a:t>
            </a:r>
            <a:r>
              <a:rPr sz="270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changes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Smooth</a:t>
            </a:r>
            <a:r>
              <a:rPr sz="270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boundaries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791744" y="1936546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an ambiguity of boundaries in image space.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471822" y="1948270"/>
            <a:ext cx="35440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thin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objects, such as poles.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similar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looking objects, such as a road and a sidewalk.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faraway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objects. </a:t>
            </a:r>
            <a:endParaRPr lang="ja-JP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7083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FPKRF+TradeGothicLTStd-Bd2"/>
                <a:cs typeface="AFPKRF+TradeGothicLTStd-Bd2"/>
              </a:rPr>
              <a:t>ConvNets For Semantic 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9520" y="1700166"/>
            <a:ext cx="1620417" cy="693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8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!</a:t>
            </a:r>
            <a:r>
              <a:rPr sz="4400" spc="86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";</a:t>
            </a:r>
            <a:r>
              <a:rPr sz="4400" spc="-36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62945" y="4437888"/>
            <a:ext cx="2015236" cy="639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FF"/>
                </a:solidFill>
                <a:latin typeface="NCADLF+TradeGothicLTStd"/>
                <a:cs typeface="NCADLF+TradeGothicLTStd"/>
              </a:rPr>
              <a:t>ConvNet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2005</Words>
  <Application>Microsoft Office PowerPoint</Application>
  <PresentationFormat>ワイド画面</PresentationFormat>
  <Paragraphs>386</Paragraphs>
  <Slides>41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126" baseType="lpstr">
      <vt:lpstr>WSITDK+TradeGothicLTStd-Bd2</vt:lpstr>
      <vt:lpstr>WTSGVH+TradeGothicLTStd-Bd2</vt:lpstr>
      <vt:lpstr>POIWBC+TradeGothicLTStd-Bd2</vt:lpstr>
      <vt:lpstr>RHVTNM+TradeGothicLTStd</vt:lpstr>
      <vt:lpstr>NNGQNT+TradeGothicLTStd-Bd2</vt:lpstr>
      <vt:lpstr>TTOSDC+TradeGothicLTStd</vt:lpstr>
      <vt:lpstr>MOMPHC+TradeGothicLTStd</vt:lpstr>
      <vt:lpstr>HRMCKQ+CambriaMath</vt:lpstr>
      <vt:lpstr>JMEWSA+TradeGothicLTStd-Bd2</vt:lpstr>
      <vt:lpstr>VCWVNF+CambriaMath</vt:lpstr>
      <vt:lpstr>OFLFTC+TradeGothicLTStd-Bd2</vt:lpstr>
      <vt:lpstr>TCILLH+TradeGothicLTStd-Bd2</vt:lpstr>
      <vt:lpstr>UWKTLK+CambriaMath</vt:lpstr>
      <vt:lpstr>FULHHT+CambriaMath</vt:lpstr>
      <vt:lpstr>MPURFD+TradeGothicLTStd</vt:lpstr>
      <vt:lpstr>AUDIOR+TradeGothicLTStd</vt:lpstr>
      <vt:lpstr>GJTRCK+CambriaMath</vt:lpstr>
      <vt:lpstr>HQEPEJ+CambriaMath</vt:lpstr>
      <vt:lpstr>JIKLDS+TradeGothicLTStd</vt:lpstr>
      <vt:lpstr>HERJBB+TradeGothicLTStd</vt:lpstr>
      <vt:lpstr>IOJKKS+TradeGothicLTStd-Bd2</vt:lpstr>
      <vt:lpstr>MTEJTP+CambriaMath</vt:lpstr>
      <vt:lpstr>ＭＳ Ｐゴシック</vt:lpstr>
      <vt:lpstr>KVAJJK+ArialMT</vt:lpstr>
      <vt:lpstr>SGSHMT+TradeGothicLTStd-Bd2</vt:lpstr>
      <vt:lpstr>NPMNIE+TradeGothicLTStd-Bd2</vt:lpstr>
      <vt:lpstr>AMOAHB+HelveticaNeue</vt:lpstr>
      <vt:lpstr>DSRGPP+TradeGothicLTStd-Bd2</vt:lpstr>
      <vt:lpstr>KZFMXD+PingFangSC-Regular</vt:lpstr>
      <vt:lpstr>ABMFEM+TradeGothicLTStd-Bold</vt:lpstr>
      <vt:lpstr>QVCMCG+CambriaMath</vt:lpstr>
      <vt:lpstr>AFRWUA+CambriaMath</vt:lpstr>
      <vt:lpstr>DONFPG+TradeGothicLTStd</vt:lpstr>
      <vt:lpstr>DNHVIJ+TradeGothicLTStd-Bd2</vt:lpstr>
      <vt:lpstr>OCGISP+TradeGothicLTStd</vt:lpstr>
      <vt:lpstr>ONWHVR+CambriaMath</vt:lpstr>
      <vt:lpstr>OLTORG+TradeGothicLTStd</vt:lpstr>
      <vt:lpstr>CJMPLE+TradeGothicLTStd</vt:lpstr>
      <vt:lpstr>EIDSFV+TradeGothicLTStd-Bd2</vt:lpstr>
      <vt:lpstr>JMJKGB+TradeGothicLTStd</vt:lpstr>
      <vt:lpstr>IJAKNH+TradeGothicLTStd-Bd2</vt:lpstr>
      <vt:lpstr>OGNRPI+CambriaMath</vt:lpstr>
      <vt:lpstr>VNVLUO+CambriaMath</vt:lpstr>
      <vt:lpstr>VEJNSD+TradeGothicLTStd</vt:lpstr>
      <vt:lpstr>Times New Roman</vt:lpstr>
      <vt:lpstr>HNBCVC+TradeGothicLTStd</vt:lpstr>
      <vt:lpstr>RABGAG+TradeGothicLTStd</vt:lpstr>
      <vt:lpstr>GVHRKN+TradeGothicLTStd-Bd2</vt:lpstr>
      <vt:lpstr>DQCAIO+CambriaMath</vt:lpstr>
      <vt:lpstr>NCADLF+TradeGothicLTStd</vt:lpstr>
      <vt:lpstr>Cambria Math</vt:lpstr>
      <vt:lpstr>FCOXJH+HelveticaNeue</vt:lpstr>
      <vt:lpstr>ABASFK+CambriaMath</vt:lpstr>
      <vt:lpstr>MOADSD+TradeGothicLTStd</vt:lpstr>
      <vt:lpstr>LWQHLK+TradeGothicLTStd-Bd2</vt:lpstr>
      <vt:lpstr>AKHJEF+TradeGothicLTStd</vt:lpstr>
      <vt:lpstr>RDPBSM+TradeGothicLTStd-Bd2</vt:lpstr>
      <vt:lpstr>WBHQTG+TradeGothicLTStd</vt:lpstr>
      <vt:lpstr>WGHNFE+TradeGothicLTStd</vt:lpstr>
      <vt:lpstr>UGGMLA+CambriaMath</vt:lpstr>
      <vt:lpstr>HOBISD+TradeGothicLTStd</vt:lpstr>
      <vt:lpstr>DJVSHS+TradeGothicLTStd</vt:lpstr>
      <vt:lpstr>ESNITH+TradeGothicLTStd-Bd2</vt:lpstr>
      <vt:lpstr>AFPKRF+TradeGothicLTStd-Bd2</vt:lpstr>
      <vt:lpstr>NQKTDO+TradeGothicLTStd-Bd2</vt:lpstr>
      <vt:lpstr>CQFUAD+TradeGothicLTStd-Bd2</vt:lpstr>
      <vt:lpstr>LQQOKF+CambriaMath</vt:lpstr>
      <vt:lpstr>CVPCPS+TradeGothicLTStd-Bd2</vt:lpstr>
      <vt:lpstr>RVOFTO+TradeGothicLTStd-Bd2</vt:lpstr>
      <vt:lpstr>SKCDPK+TradeGothicLTStd-Bd2</vt:lpstr>
      <vt:lpstr>UUCUCN+TradeGothicLTStd-Bd2</vt:lpstr>
      <vt:lpstr>GAAKAE+TradeGothicLTStd-Bd2</vt:lpstr>
      <vt:lpstr>BTEVMG+TradeGothicLTStd-Bd2</vt:lpstr>
      <vt:lpstr>Calibri</vt:lpstr>
      <vt:lpstr>RMARQJ+TradeGothicLTStd-Bd2</vt:lpstr>
      <vt:lpstr>LWLRHK+TradeGothicLTStd-Bd2</vt:lpstr>
      <vt:lpstr>VWISIB+TradeGothicLTStd-Bd2</vt:lpstr>
      <vt:lpstr>BEECVO+CourierNewPSMT</vt:lpstr>
      <vt:lpstr>QMIQQW+TradeGothicLTStd-Bold</vt:lpstr>
      <vt:lpstr>GLAWWW+TradeGothicLTStd-Bd2</vt:lpstr>
      <vt:lpstr>BLRCAE+CambriaMath</vt:lpstr>
      <vt:lpstr>OFTCAF+CambriaMath</vt:lpstr>
      <vt:lpstr>VOCFTC+TradeGothicLTStd-Bd2</vt:lpstr>
      <vt:lpstr>GJGDHW+TradeGothicLTStd-Bd2</vt:lpstr>
      <vt:lpstr>Theme 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SCSK</cp:lastModifiedBy>
  <cp:revision>25</cp:revision>
  <dcterms:modified xsi:type="dcterms:W3CDTF">2021-01-17T10:43:04Z</dcterms:modified>
</cp:coreProperties>
</file>